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13"/>
  </p:notesMasterIdLst>
  <p:sldIdLst>
    <p:sldId id="258" r:id="rId3"/>
    <p:sldId id="262" r:id="rId4"/>
    <p:sldId id="260" r:id="rId5"/>
    <p:sldId id="269" r:id="rId6"/>
    <p:sldId id="264" r:id="rId7"/>
    <p:sldId id="263" r:id="rId8"/>
    <p:sldId id="266" r:id="rId9"/>
    <p:sldId id="259" r:id="rId10"/>
    <p:sldId id="267" r:id="rId11"/>
    <p:sldId id="268" r:id="rId12"/>
  </p:sldIdLst>
  <p:sldSz cx="6858000" cy="9144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D3D"/>
    <a:srgbClr val="44668B"/>
    <a:srgbClr val="4D4D4D"/>
    <a:srgbClr val="3D658B"/>
    <a:srgbClr val="3D658C"/>
    <a:srgbClr val="436788"/>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p:restoredTop sz="93750"/>
  </p:normalViewPr>
  <p:slideViewPr>
    <p:cSldViewPr>
      <p:cViewPr>
        <p:scale>
          <a:sx n="80" d="100"/>
          <a:sy n="80" d="100"/>
        </p:scale>
        <p:origin x="-1680" y="96"/>
      </p:cViewPr>
      <p:guideLst>
        <p:guide orient="horz" pos="2880"/>
        <p:guide pos="2160"/>
      </p:guideLst>
    </p:cSldViewPr>
  </p:slideViewPr>
  <p:notesTextViewPr>
    <p:cViewPr>
      <p:scale>
        <a:sx n="1" d="1"/>
        <a:sy n="1" d="1"/>
      </p:scale>
      <p:origin x="0" y="0"/>
    </p:cViewPr>
  </p:notesTextViewPr>
  <p:sorterViewPr>
    <p:cViewPr>
      <p:scale>
        <a:sx n="110" d="100"/>
        <a:sy n="110" d="100"/>
      </p:scale>
      <p:origin x="0" y="240"/>
    </p:cViewPr>
  </p:sorterViewPr>
  <p:notesViewPr>
    <p:cSldViewPr>
      <p:cViewPr varScale="1">
        <p:scale>
          <a:sx n="53" d="100"/>
          <a:sy n="53" d="100"/>
        </p:scale>
        <p:origin x="-2868"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49FABD0B-FCA6-461E-B347-058638B2F557}" type="datetimeFigureOut">
              <a:rPr lang="en-US" smtClean="0"/>
              <a:pPr/>
              <a:t>2/6/17</a:t>
            </a:fld>
            <a:endParaRPr lang="en-US"/>
          </a:p>
        </p:txBody>
      </p:sp>
      <p:sp>
        <p:nvSpPr>
          <p:cNvPr id="4" name="Slide Image Placeholder 3"/>
          <p:cNvSpPr>
            <a:spLocks noGrp="1" noRot="1" noChangeAspect="1"/>
          </p:cNvSpPr>
          <p:nvPr>
            <p:ph type="sldImg" idx="2"/>
          </p:nvPr>
        </p:nvSpPr>
        <p:spPr>
          <a:xfrm>
            <a:off x="2122488" y="696913"/>
            <a:ext cx="26130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0691C7F8-4080-4B0F-AD61-11AB2FA3E3CF}" type="slidenum">
              <a:rPr lang="en-US" smtClean="0"/>
              <a:pPr/>
              <a:t>‹#›</a:t>
            </a:fld>
            <a:endParaRPr lang="en-US"/>
          </a:p>
        </p:txBody>
      </p:sp>
    </p:spTree>
    <p:extLst>
      <p:ext uri="{BB962C8B-B14F-4D97-AF65-F5344CB8AC3E}">
        <p14:creationId xmlns:p14="http://schemas.microsoft.com/office/powerpoint/2010/main" val="367406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636D62-358E-4C12-8A44-22F423E20DA6}" type="datetime1">
              <a:rPr lang="en-US" smtClean="0"/>
              <a:pPr/>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8CA0E-9F31-4DB0-AB53-135756755766}" type="slidenum">
              <a:rPr lang="en-US" smtClean="0"/>
              <a:pPr/>
              <a:t>‹#›</a:t>
            </a:fld>
            <a:endParaRPr lang="en-US"/>
          </a:p>
        </p:txBody>
      </p:sp>
    </p:spTree>
    <p:extLst>
      <p:ext uri="{BB962C8B-B14F-4D97-AF65-F5344CB8AC3E}">
        <p14:creationId xmlns:p14="http://schemas.microsoft.com/office/powerpoint/2010/main" val="139227702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7B874-2BFE-4301-BFB5-B11717727AE5}" type="datetime1">
              <a:rPr lang="en-US" smtClean="0"/>
              <a:pPr/>
              <a:t>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8CA0E-9F31-4DB0-AB53-135756755766}" type="slidenum">
              <a:rPr lang="en-US" smtClean="0"/>
              <a:pPr/>
              <a:t>‹#›</a:t>
            </a:fld>
            <a:endParaRPr lang="en-US"/>
          </a:p>
        </p:txBody>
      </p:sp>
    </p:spTree>
    <p:extLst>
      <p:ext uri="{BB962C8B-B14F-4D97-AF65-F5344CB8AC3E}">
        <p14:creationId xmlns:p14="http://schemas.microsoft.com/office/powerpoint/2010/main" val="139385059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8ED765-4BD1-41C3-B984-42E853D9EE8D}" type="datetime1">
              <a:rPr lang="en-US" smtClean="0"/>
              <a:pPr/>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8CA0E-9F31-4DB0-AB53-135756755766}" type="slidenum">
              <a:rPr lang="en-US" smtClean="0"/>
              <a:pPr/>
              <a:t>‹#›</a:t>
            </a:fld>
            <a:endParaRPr lang="en-US"/>
          </a:p>
        </p:txBody>
      </p:sp>
    </p:spTree>
    <p:extLst>
      <p:ext uri="{BB962C8B-B14F-4D97-AF65-F5344CB8AC3E}">
        <p14:creationId xmlns:p14="http://schemas.microsoft.com/office/powerpoint/2010/main" val="3601951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FD299-FE20-4F0D-A920-4F63A54BF917}" type="datetime1">
              <a:rPr lang="en-US" smtClean="0"/>
              <a:pPr/>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8CA0E-9F31-4DB0-AB53-135756755766}" type="slidenum">
              <a:rPr lang="en-US" smtClean="0"/>
              <a:pPr/>
              <a:t>‹#›</a:t>
            </a:fld>
            <a:endParaRPr lang="en-US"/>
          </a:p>
        </p:txBody>
      </p:sp>
    </p:spTree>
    <p:extLst>
      <p:ext uri="{BB962C8B-B14F-4D97-AF65-F5344CB8AC3E}">
        <p14:creationId xmlns:p14="http://schemas.microsoft.com/office/powerpoint/2010/main" val="40596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B64F4-A3B5-4269-9C2B-277CCC0C1AB2}" type="datetime1">
              <a:rPr lang="en-US" smtClean="0"/>
              <a:pPr/>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8CA0E-9F31-4DB0-AB53-135756755766}" type="slidenum">
              <a:rPr lang="en-US" smtClean="0"/>
              <a:pPr/>
              <a:t>‹#›</a:t>
            </a:fld>
            <a:endParaRPr lang="en-US"/>
          </a:p>
        </p:txBody>
      </p:sp>
    </p:spTree>
    <p:extLst>
      <p:ext uri="{BB962C8B-B14F-4D97-AF65-F5344CB8AC3E}">
        <p14:creationId xmlns:p14="http://schemas.microsoft.com/office/powerpoint/2010/main" val="316144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9AB00A-5E82-489D-9F20-BB953AC5F3D2}" type="datetime1">
              <a:rPr lang="en-US" smtClean="0"/>
              <a:pPr/>
              <a:t>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8CA0E-9F31-4DB0-AB53-135756755766}" type="slidenum">
              <a:rPr lang="en-US" smtClean="0"/>
              <a:pPr/>
              <a:t>‹#›</a:t>
            </a:fld>
            <a:endParaRPr lang="en-US"/>
          </a:p>
        </p:txBody>
      </p:sp>
    </p:spTree>
    <p:extLst>
      <p:ext uri="{BB962C8B-B14F-4D97-AF65-F5344CB8AC3E}">
        <p14:creationId xmlns:p14="http://schemas.microsoft.com/office/powerpoint/2010/main" val="426306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F869F1-0062-497F-A293-DD59F7182387}" type="datetime1">
              <a:rPr lang="en-US" smtClean="0"/>
              <a:pPr/>
              <a:t>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8CA0E-9F31-4DB0-AB53-135756755766}" type="slidenum">
              <a:rPr lang="en-US" smtClean="0"/>
              <a:pPr/>
              <a:t>‹#›</a:t>
            </a:fld>
            <a:endParaRPr lang="en-US"/>
          </a:p>
        </p:txBody>
      </p:sp>
    </p:spTree>
    <p:extLst>
      <p:ext uri="{BB962C8B-B14F-4D97-AF65-F5344CB8AC3E}">
        <p14:creationId xmlns:p14="http://schemas.microsoft.com/office/powerpoint/2010/main" val="179796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440851-147B-41E3-B166-0E54179D1172}" type="datetime1">
              <a:rPr lang="en-US" smtClean="0"/>
              <a:pPr/>
              <a:t>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8CA0E-9F31-4DB0-AB53-135756755766}" type="slidenum">
              <a:rPr lang="en-US" smtClean="0"/>
              <a:pPr/>
              <a:t>‹#›</a:t>
            </a:fld>
            <a:endParaRPr lang="en-US"/>
          </a:p>
        </p:txBody>
      </p:sp>
    </p:spTree>
    <p:extLst>
      <p:ext uri="{BB962C8B-B14F-4D97-AF65-F5344CB8AC3E}">
        <p14:creationId xmlns:p14="http://schemas.microsoft.com/office/powerpoint/2010/main" val="231181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26C83-E033-462F-9447-A3348D352217}" type="datetime1">
              <a:rPr lang="en-US" smtClean="0"/>
              <a:pPr/>
              <a:t>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8CA0E-9F31-4DB0-AB53-135756755766}" type="slidenum">
              <a:rPr lang="en-US" smtClean="0"/>
              <a:pPr/>
              <a:t>‹#›</a:t>
            </a:fld>
            <a:endParaRPr lang="en-US"/>
          </a:p>
        </p:txBody>
      </p:sp>
    </p:spTree>
    <p:extLst>
      <p:ext uri="{BB962C8B-B14F-4D97-AF65-F5344CB8AC3E}">
        <p14:creationId xmlns:p14="http://schemas.microsoft.com/office/powerpoint/2010/main" val="395293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09C78-1A6A-4C49-BB20-8887310905B1}" type="datetime1">
              <a:rPr lang="en-US" smtClean="0"/>
              <a:pPr/>
              <a:t>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8CA0E-9F31-4DB0-AB53-135756755766}" type="slidenum">
              <a:rPr lang="en-US" smtClean="0"/>
              <a:pPr/>
              <a:t>‹#›</a:t>
            </a:fld>
            <a:endParaRPr lang="en-US"/>
          </a:p>
        </p:txBody>
      </p:sp>
    </p:spTree>
    <p:extLst>
      <p:ext uri="{BB962C8B-B14F-4D97-AF65-F5344CB8AC3E}">
        <p14:creationId xmlns:p14="http://schemas.microsoft.com/office/powerpoint/2010/main" val="304270934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FBAF864-BC8C-4E48-8396-EB3F3406B567}" type="datetime1">
              <a:rPr lang="en-US" smtClean="0"/>
              <a:pPr/>
              <a:t>2/6/17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B48CA0E-9F31-4DB0-AB53-135756755766}" type="slidenum">
              <a:rPr lang="en-US" smtClean="0"/>
              <a:pPr/>
              <a:t>‹#›</a:t>
            </a:fld>
            <a:endParaRPr lang="en-US"/>
          </a:p>
        </p:txBody>
      </p:sp>
    </p:spTree>
    <p:extLst>
      <p:ext uri="{BB962C8B-B14F-4D97-AF65-F5344CB8AC3E}">
        <p14:creationId xmlns:p14="http://schemas.microsoft.com/office/powerpoint/2010/main" val="2046966973"/>
      </p:ext>
    </p:extLst>
  </p:cSld>
  <p:clrMap bg1="lt1" tx1="dk1" bg2="lt2" tx2="dk2" accent1="accent1" accent2="accent2" accent3="accent3" accent4="accent4" accent5="accent5" accent6="accent6" hlink="hlink" folHlink="folHlink"/>
  <p:sldLayoutIdLst>
    <p:sldLayoutId id="2147483649" r:id="rId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415CFD5-8065-4B46-85A7-1119E2FBE686}" type="datetime1">
              <a:rPr lang="en-US" smtClean="0"/>
              <a:pPr/>
              <a:t>2/6/17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B48CA0E-9F31-4DB0-AB53-135756755766}" type="slidenum">
              <a:rPr lang="en-US" smtClean="0"/>
              <a:pPr/>
              <a:t>‹#›</a:t>
            </a:fld>
            <a:endParaRPr lang="en-US"/>
          </a:p>
        </p:txBody>
      </p:sp>
    </p:spTree>
    <p:extLst>
      <p:ext uri="{BB962C8B-B14F-4D97-AF65-F5344CB8AC3E}">
        <p14:creationId xmlns:p14="http://schemas.microsoft.com/office/powerpoint/2010/main" val="4090570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658B"/>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95600"/>
            <a:ext cx="6858000" cy="4572000"/>
          </a:xfrm>
          <a:prstGeom prst="rect">
            <a:avLst/>
          </a:prstGeom>
        </p:spPr>
      </p:pic>
      <p:pic>
        <p:nvPicPr>
          <p:cNvPr id="5" name="Picture 1" descr="NSR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614" y="-717350"/>
            <a:ext cx="4634933" cy="463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p:cNvSpPr>
          <p:nvPr/>
        </p:nvSpPr>
        <p:spPr bwMode="auto">
          <a:xfrm>
            <a:off x="0" y="8572500"/>
            <a:ext cx="6858000" cy="571500"/>
          </a:xfrm>
          <a:prstGeom prst="rect">
            <a:avLst/>
          </a:prstGeom>
          <a:solidFill>
            <a:srgbClr val="E1E1E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sp>
        <p:nvSpPr>
          <p:cNvPr id="11" name="Rectangle 10"/>
          <p:cNvSpPr/>
          <p:nvPr/>
        </p:nvSpPr>
        <p:spPr>
          <a:xfrm>
            <a:off x="744538" y="3657600"/>
            <a:ext cx="5398294" cy="318327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p:nvSpPr>
        <p:spPr bwMode="auto">
          <a:xfrm>
            <a:off x="-1143000" y="8739915"/>
            <a:ext cx="9312275" cy="2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lnSpc>
                <a:spcPct val="170000"/>
              </a:lnSpc>
              <a:defRPr/>
            </a:pPr>
            <a:r>
              <a:rPr lang="en-US" altLang="en-US" sz="1050" dirty="0" smtClean="0">
                <a:solidFill>
                  <a:srgbClr val="848484"/>
                </a:solidFill>
                <a:ea typeface="MS PGothic" pitchFamily="34" charset="-128"/>
              </a:rPr>
              <a:t>N E W  S O U T H  R E S E A R C H   |   T H E   S C I E N C E   O F   R E A D I N G   M I N D S</a:t>
            </a:r>
          </a:p>
        </p:txBody>
      </p:sp>
      <p:sp>
        <p:nvSpPr>
          <p:cNvPr id="8" name="Line 3"/>
          <p:cNvSpPr>
            <a:spLocks noChangeShapeType="1"/>
          </p:cNvSpPr>
          <p:nvPr/>
        </p:nvSpPr>
        <p:spPr bwMode="auto">
          <a:xfrm rot="10800000" flipH="1" flipV="1">
            <a:off x="933449" y="5430419"/>
            <a:ext cx="4991100" cy="10647"/>
          </a:xfrm>
          <a:prstGeom prst="line">
            <a:avLst/>
          </a:prstGeom>
          <a:noFill/>
          <a:ln w="38100">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9" name="Slide Number Placeholder 8"/>
          <p:cNvSpPr>
            <a:spLocks noGrp="1"/>
          </p:cNvSpPr>
          <p:nvPr>
            <p:ph type="sldNum" sz="quarter" idx="12"/>
          </p:nvPr>
        </p:nvSpPr>
        <p:spPr>
          <a:xfrm>
            <a:off x="5181600" y="8614832"/>
            <a:ext cx="1600200" cy="486833"/>
          </a:xfrm>
        </p:spPr>
        <p:txBody>
          <a:bodyPr/>
          <a:lstStyle/>
          <a:p>
            <a:fld id="{6B48CA0E-9F31-4DB0-AB53-135756755766}" type="slidenum">
              <a:rPr lang="en-US" smtClean="0"/>
              <a:pPr/>
              <a:t>1</a:t>
            </a:fld>
            <a:endParaRPr lang="en-US" dirty="0"/>
          </a:p>
        </p:txBody>
      </p:sp>
      <p:sp>
        <p:nvSpPr>
          <p:cNvPr id="2" name="Title 1"/>
          <p:cNvSpPr>
            <a:spLocks noGrp="1"/>
          </p:cNvSpPr>
          <p:nvPr>
            <p:ph type="ctrTitle"/>
          </p:nvPr>
        </p:nvSpPr>
        <p:spPr>
          <a:xfrm>
            <a:off x="0" y="3907368"/>
            <a:ext cx="6865257" cy="2036232"/>
          </a:xfrm>
        </p:spPr>
        <p:txBody>
          <a:bodyPr>
            <a:normAutofit/>
          </a:bodyPr>
          <a:lstStyle/>
          <a:p>
            <a:r>
              <a:rPr lang="en-US" sz="2000" b="1" dirty="0" smtClean="0">
                <a:latin typeface="Lato Black" charset="0"/>
                <a:ea typeface="Lato Black" charset="0"/>
                <a:cs typeface="Lato Black" charset="0"/>
              </a:rPr>
              <a:t>NEW SOUTH RESEARCH </a:t>
            </a:r>
            <a:r>
              <a:rPr lang="en-US" sz="2200" b="1" dirty="0" smtClean="0">
                <a:latin typeface="Lato Black" charset="0"/>
                <a:ea typeface="Lato Black" charset="0"/>
                <a:cs typeface="Lato Black" charset="0"/>
              </a:rPr>
              <a:t/>
            </a:r>
            <a:br>
              <a:rPr lang="en-US" sz="2200" b="1" dirty="0" smtClean="0">
                <a:latin typeface="Lato Black" charset="0"/>
                <a:ea typeface="Lato Black" charset="0"/>
                <a:cs typeface="Lato Black" charset="0"/>
              </a:rPr>
            </a:br>
            <a:r>
              <a:rPr lang="en-US" sz="2000" b="1" dirty="0" smtClean="0">
                <a:latin typeface="Lato Black" charset="0"/>
                <a:ea typeface="Lato Black" charset="0"/>
                <a:cs typeface="Lato Black" charset="0"/>
              </a:rPr>
              <a:t>MOCK TRIAL AND LEGAL RESEARCH</a:t>
            </a:r>
            <a:endParaRPr lang="en-US" sz="2000" b="1" dirty="0">
              <a:latin typeface="Lato Black" charset="0"/>
              <a:ea typeface="Lato Black" charset="0"/>
              <a:cs typeface="Lato Black" charset="0"/>
            </a:endParaRPr>
          </a:p>
        </p:txBody>
      </p:sp>
      <p:sp>
        <p:nvSpPr>
          <p:cNvPr id="3" name="Subtitle 2"/>
          <p:cNvSpPr>
            <a:spLocks noGrp="1"/>
          </p:cNvSpPr>
          <p:nvPr>
            <p:ph type="subTitle" idx="1"/>
          </p:nvPr>
        </p:nvSpPr>
        <p:spPr>
          <a:xfrm>
            <a:off x="707911" y="5524178"/>
            <a:ext cx="5434920" cy="1066800"/>
          </a:xfrm>
        </p:spPr>
        <p:txBody>
          <a:bodyPr>
            <a:normAutofit/>
          </a:bodyPr>
          <a:lstStyle/>
          <a:p>
            <a:r>
              <a:rPr lang="en-US" sz="1600" b="1" spc="300" dirty="0" smtClean="0">
                <a:solidFill>
                  <a:sysClr val="windowText" lastClr="000000"/>
                </a:solidFill>
                <a:latin typeface="Lato" charset="0"/>
                <a:ea typeface="Lato" charset="0"/>
                <a:cs typeface="Lato" charset="0"/>
              </a:rPr>
              <a:t>INFORMATION OVERVIEW</a:t>
            </a:r>
            <a:endParaRPr lang="en-US" sz="1600" b="1" spc="300" dirty="0">
              <a:solidFill>
                <a:sysClr val="windowText" lastClr="000000"/>
              </a:solidFill>
              <a:latin typeface="Lato" charset="0"/>
              <a:ea typeface="Lato" charset="0"/>
              <a:cs typeface="Lato" charset="0"/>
            </a:endParaRPr>
          </a:p>
        </p:txBody>
      </p:sp>
    </p:spTree>
    <p:extLst>
      <p:ext uri="{BB962C8B-B14F-4D97-AF65-F5344CB8AC3E}">
        <p14:creationId xmlns:p14="http://schemas.microsoft.com/office/powerpoint/2010/main" val="31790970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 y="914400"/>
            <a:ext cx="6856612" cy="4574232"/>
          </a:xfrm>
          <a:prstGeom prst="rect">
            <a:avLst/>
          </a:prstGeom>
        </p:spPr>
      </p:pic>
      <p:sp>
        <p:nvSpPr>
          <p:cNvPr id="7" name="Rectangle 5"/>
          <p:cNvSpPr>
            <a:spLocks/>
          </p:cNvSpPr>
          <p:nvPr/>
        </p:nvSpPr>
        <p:spPr bwMode="auto">
          <a:xfrm>
            <a:off x="0" y="8572500"/>
            <a:ext cx="6858000" cy="571500"/>
          </a:xfrm>
          <a:prstGeom prst="rect">
            <a:avLst/>
          </a:prstGeom>
          <a:solidFill>
            <a:srgbClr val="E1E1E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sp>
        <p:nvSpPr>
          <p:cNvPr id="8" name="Rectangle 7"/>
          <p:cNvSpPr>
            <a:spLocks/>
          </p:cNvSpPr>
          <p:nvPr/>
        </p:nvSpPr>
        <p:spPr bwMode="auto">
          <a:xfrm>
            <a:off x="-1143000" y="8739915"/>
            <a:ext cx="9312275" cy="2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lnSpc>
                <a:spcPct val="170000"/>
              </a:lnSpc>
              <a:defRPr/>
            </a:pPr>
            <a:r>
              <a:rPr lang="en-US" altLang="en-US" sz="1050" dirty="0" smtClean="0">
                <a:solidFill>
                  <a:srgbClr val="848484"/>
                </a:solidFill>
                <a:ea typeface="MS PGothic" pitchFamily="34" charset="-128"/>
              </a:rPr>
              <a:t>N E W  S O U T H  R E S E A R C H   |   T H E   S C I E N C E   O F   R E A D I N G   M I N D S</a:t>
            </a:r>
          </a:p>
        </p:txBody>
      </p:sp>
      <p:sp>
        <p:nvSpPr>
          <p:cNvPr id="2" name="Slide Number Placeholder 1"/>
          <p:cNvSpPr>
            <a:spLocks noGrp="1"/>
          </p:cNvSpPr>
          <p:nvPr>
            <p:ph type="sldNum" sz="quarter" idx="12"/>
          </p:nvPr>
        </p:nvSpPr>
        <p:spPr>
          <a:xfrm>
            <a:off x="5181600" y="8614833"/>
            <a:ext cx="1600200" cy="486833"/>
          </a:xfrm>
        </p:spPr>
        <p:txBody>
          <a:bodyPr/>
          <a:lstStyle/>
          <a:p>
            <a:fld id="{6B48CA0E-9F31-4DB0-AB53-135756755766}" type="slidenum">
              <a:rPr lang="en-US" smtClean="0"/>
              <a:pPr/>
              <a:t>10</a:t>
            </a:fld>
            <a:endParaRPr lang="en-US" dirty="0"/>
          </a:p>
        </p:txBody>
      </p:sp>
      <p:sp>
        <p:nvSpPr>
          <p:cNvPr id="18" name="Rectangle 17"/>
          <p:cNvSpPr/>
          <p:nvPr/>
        </p:nvSpPr>
        <p:spPr>
          <a:xfrm>
            <a:off x="1447800" y="2073275"/>
            <a:ext cx="4114800" cy="265112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47800" y="3977856"/>
            <a:ext cx="4114800" cy="369332"/>
          </a:xfrm>
          <a:prstGeom prst="rect">
            <a:avLst/>
          </a:prstGeom>
          <a:noFill/>
        </p:spPr>
        <p:txBody>
          <a:bodyPr wrap="square" rtlCol="0">
            <a:spAutoFit/>
          </a:bodyPr>
          <a:lstStyle/>
          <a:p>
            <a:pPr algn="ctr"/>
            <a:r>
              <a:rPr lang="en-US" b="1" dirty="0" smtClean="0">
                <a:solidFill>
                  <a:srgbClr val="5F6D3D"/>
                </a:solidFill>
                <a:latin typeface="Lato" charset="0"/>
                <a:ea typeface="Lato" charset="0"/>
                <a:cs typeface="Lato" charset="0"/>
              </a:rPr>
              <a:t>ADDITIONAL SERVICES</a:t>
            </a:r>
            <a:endParaRPr lang="en-US" b="1" dirty="0">
              <a:solidFill>
                <a:srgbClr val="5F6D3D"/>
              </a:solidFill>
              <a:latin typeface="Lato" charset="0"/>
              <a:ea typeface="Lato" charset="0"/>
              <a:cs typeface="Lato" charset="0"/>
            </a:endParaRPr>
          </a:p>
        </p:txBody>
      </p:sp>
      <p:sp>
        <p:nvSpPr>
          <p:cNvPr id="9" name="TextBox 8"/>
          <p:cNvSpPr txBox="1"/>
          <p:nvPr/>
        </p:nvSpPr>
        <p:spPr>
          <a:xfrm>
            <a:off x="555558" y="6553983"/>
            <a:ext cx="6073841" cy="1323439"/>
          </a:xfrm>
          <a:prstGeom prst="rect">
            <a:avLst/>
          </a:prstGeom>
          <a:noFill/>
        </p:spPr>
        <p:txBody>
          <a:bodyPr wrap="square" rtlCol="0">
            <a:spAutoFit/>
          </a:bodyPr>
          <a:lstStyle/>
          <a:p>
            <a:pPr marL="342900" indent="-342900">
              <a:spcBef>
                <a:spcPts val="600"/>
              </a:spcBef>
              <a:buFont typeface="Wingdings" panose="05000000000000000000" pitchFamily="2" charset="2"/>
              <a:buChar char="§"/>
            </a:pPr>
            <a:r>
              <a:rPr lang="en-US" sz="1200" dirty="0" smtClean="0">
                <a:solidFill>
                  <a:srgbClr val="4D4D4D"/>
                </a:solidFill>
                <a:latin typeface="Lato" charset="0"/>
                <a:ea typeface="Lato" charset="0"/>
                <a:cs typeface="Lato" charset="0"/>
              </a:rPr>
              <a:t>Two or three day mock trials (longer presentation time for more complex cases)</a:t>
            </a:r>
          </a:p>
          <a:p>
            <a:pPr marL="342900" indent="-342900">
              <a:spcBef>
                <a:spcPts val="600"/>
              </a:spcBef>
              <a:buFont typeface="Wingdings" panose="05000000000000000000" pitchFamily="2" charset="2"/>
              <a:buChar char="§"/>
            </a:pPr>
            <a:r>
              <a:rPr lang="en-US" sz="1200" dirty="0" smtClean="0">
                <a:solidFill>
                  <a:srgbClr val="4D4D4D"/>
                </a:solidFill>
                <a:latin typeface="Lato" charset="0"/>
                <a:ea typeface="Lato" charset="0"/>
                <a:cs typeface="Lato" charset="0"/>
              </a:rPr>
              <a:t>Extended focus groups (longer presentation time)</a:t>
            </a:r>
          </a:p>
          <a:p>
            <a:pPr marL="342900" indent="-342900">
              <a:spcBef>
                <a:spcPts val="600"/>
              </a:spcBef>
              <a:buFont typeface="Wingdings" panose="05000000000000000000" pitchFamily="2" charset="2"/>
              <a:buChar char="§"/>
            </a:pPr>
            <a:r>
              <a:rPr lang="en-US" sz="1200" dirty="0" smtClean="0">
                <a:solidFill>
                  <a:srgbClr val="4D4D4D"/>
                </a:solidFill>
                <a:latin typeface="Lato" charset="0"/>
                <a:ea typeface="Lato" charset="0"/>
                <a:cs typeface="Lato" charset="0"/>
              </a:rPr>
              <a:t>Juror selection at trial</a:t>
            </a:r>
          </a:p>
          <a:p>
            <a:pPr marL="342900" indent="-342900">
              <a:spcBef>
                <a:spcPts val="600"/>
              </a:spcBef>
              <a:buFont typeface="Wingdings" panose="05000000000000000000" pitchFamily="2" charset="2"/>
              <a:buChar char="§"/>
            </a:pPr>
            <a:r>
              <a:rPr lang="en-US" sz="1200" dirty="0" smtClean="0">
                <a:solidFill>
                  <a:srgbClr val="4D4D4D"/>
                </a:solidFill>
                <a:latin typeface="Lato" charset="0"/>
                <a:ea typeface="Lato" charset="0"/>
                <a:cs typeface="Lato" charset="0"/>
              </a:rPr>
              <a:t>Change of venue survey</a:t>
            </a:r>
          </a:p>
          <a:p>
            <a:pPr marL="342900" indent="-342900">
              <a:spcBef>
                <a:spcPts val="600"/>
              </a:spcBef>
              <a:buFont typeface="Wingdings" panose="05000000000000000000" pitchFamily="2" charset="2"/>
              <a:buChar char="§"/>
            </a:pPr>
            <a:r>
              <a:rPr lang="en-US" sz="1200" dirty="0" smtClean="0">
                <a:solidFill>
                  <a:srgbClr val="4D4D4D"/>
                </a:solidFill>
                <a:latin typeface="Lato" charset="0"/>
                <a:ea typeface="Lato" charset="0"/>
                <a:cs typeface="Lato" charset="0"/>
              </a:rPr>
              <a:t>Evidence-case substantiation survey</a:t>
            </a:r>
            <a:endParaRPr lang="en-US" sz="1200" dirty="0">
              <a:solidFill>
                <a:srgbClr val="4D4D4D"/>
              </a:solidFill>
              <a:latin typeface="Lato" charset="0"/>
              <a:ea typeface="Lato" charset="0"/>
              <a:cs typeface="Lato" charset="0"/>
            </a:endParaRPr>
          </a:p>
        </p:txBody>
      </p:sp>
      <p:sp>
        <p:nvSpPr>
          <p:cNvPr id="21" name="Rectangle 20"/>
          <p:cNvSpPr>
            <a:spLocks/>
          </p:cNvSpPr>
          <p:nvPr/>
        </p:nvSpPr>
        <p:spPr bwMode="auto">
          <a:xfrm>
            <a:off x="-31882" y="0"/>
            <a:ext cx="6889882" cy="1086463"/>
          </a:xfrm>
          <a:prstGeom prst="rect">
            <a:avLst/>
          </a:prstGeom>
          <a:solidFill>
            <a:srgbClr val="3D658C"/>
          </a:solidFill>
          <a:ln>
            <a:noFill/>
          </a:ln>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pic>
        <p:nvPicPr>
          <p:cNvPr id="22"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3" name="TextBox 22"/>
          <p:cNvSpPr txBox="1"/>
          <p:nvPr/>
        </p:nvSpPr>
        <p:spPr>
          <a:xfrm>
            <a:off x="304800" y="381000"/>
            <a:ext cx="4229100" cy="369332"/>
          </a:xfrm>
          <a:prstGeom prst="rect">
            <a:avLst/>
          </a:prstGeom>
          <a:noFill/>
        </p:spPr>
        <p:txBody>
          <a:bodyPr wrap="square" rtlCol="0">
            <a:spAutoFit/>
          </a:bodyPr>
          <a:lstStyle/>
          <a:p>
            <a:r>
              <a:rPr lang="en-US" b="1" dirty="0">
                <a:solidFill>
                  <a:schemeClr val="bg1"/>
                </a:solidFill>
              </a:rPr>
              <a:t>	</a:t>
            </a:r>
            <a:r>
              <a:rPr lang="en-US" b="1" dirty="0" smtClean="0">
                <a:solidFill>
                  <a:schemeClr val="bg1"/>
                </a:solidFill>
              </a:rPr>
              <a:t>NEW SOUTH RESEARCH</a:t>
            </a:r>
            <a:endParaRPr lang="en-US" b="1"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2485354"/>
            <a:ext cx="1524000" cy="1524000"/>
          </a:xfrm>
          <a:prstGeom prst="rect">
            <a:avLst/>
          </a:prstGeom>
        </p:spPr>
      </p:pic>
    </p:spTree>
    <p:extLst>
      <p:ext uri="{BB962C8B-B14F-4D97-AF65-F5344CB8AC3E}">
        <p14:creationId xmlns:p14="http://schemas.microsoft.com/office/powerpoint/2010/main" val="38463932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0" y="920759"/>
            <a:ext cx="6858000" cy="5251441"/>
          </a:xfrm>
          <a:prstGeom prst="rect">
            <a:avLst/>
          </a:prstGeom>
        </p:spPr>
      </p:pic>
      <p:sp>
        <p:nvSpPr>
          <p:cNvPr id="14" name="Rectangle 1"/>
          <p:cNvSpPr>
            <a:spLocks/>
          </p:cNvSpPr>
          <p:nvPr/>
        </p:nvSpPr>
        <p:spPr bwMode="auto">
          <a:xfrm>
            <a:off x="-2854" y="5268685"/>
            <a:ext cx="6889882" cy="1463675"/>
          </a:xfrm>
          <a:prstGeom prst="rect">
            <a:avLst/>
          </a:prstGeom>
          <a:solidFill>
            <a:schemeClr val="bg1"/>
          </a:solidFill>
          <a:ln>
            <a:noFill/>
          </a:ln>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sp>
        <p:nvSpPr>
          <p:cNvPr id="12" name="TextBox 11"/>
          <p:cNvSpPr txBox="1"/>
          <p:nvPr/>
        </p:nvSpPr>
        <p:spPr>
          <a:xfrm>
            <a:off x="517912" y="5505485"/>
            <a:ext cx="5848350" cy="3031599"/>
          </a:xfrm>
          <a:prstGeom prst="rect">
            <a:avLst/>
          </a:prstGeom>
          <a:noFill/>
        </p:spPr>
        <p:txBody>
          <a:bodyPr wrap="square" rtlCol="0" anchor="t">
            <a:spAutoFit/>
          </a:bodyPr>
          <a:lstStyle/>
          <a:p>
            <a:pPr>
              <a:spcBef>
                <a:spcPts val="600"/>
              </a:spcBef>
            </a:pPr>
            <a:r>
              <a:rPr lang="en-US" b="1" dirty="0" smtClean="0">
                <a:solidFill>
                  <a:srgbClr val="44668B"/>
                </a:solidFill>
                <a:latin typeface="Lato" charset="0"/>
                <a:ea typeface="Lato" charset="0"/>
                <a:cs typeface="Lato" charset="0"/>
              </a:rPr>
              <a:t>New South Research has been conducting mock trials and legal research since our inception in 1984.</a:t>
            </a:r>
          </a:p>
          <a:p>
            <a:pPr>
              <a:spcBef>
                <a:spcPts val="600"/>
              </a:spcBef>
            </a:pPr>
            <a:r>
              <a:rPr lang="en-US" sz="1400" dirty="0" smtClean="0">
                <a:solidFill>
                  <a:srgbClr val="4D4D4D"/>
                </a:solidFill>
                <a:latin typeface="Lato" charset="0"/>
                <a:ea typeface="Lato" charset="0"/>
                <a:cs typeface="Lato" charset="0"/>
              </a:rPr>
              <a:t>Our range of experience includes research in a variety of cases including sexual harassment, contract disputes, wrongful death, employment discrimination, personal injury and fraud. </a:t>
            </a:r>
            <a:endParaRPr lang="en-US" sz="1400" dirty="0">
              <a:solidFill>
                <a:srgbClr val="4D4D4D"/>
              </a:solidFill>
              <a:latin typeface="Lato" charset="0"/>
              <a:ea typeface="Lato" charset="0"/>
              <a:cs typeface="Lato" charset="0"/>
            </a:endParaRPr>
          </a:p>
          <a:p>
            <a:pPr>
              <a:spcBef>
                <a:spcPts val="600"/>
              </a:spcBef>
            </a:pPr>
            <a:endParaRPr lang="en-US" sz="1400" dirty="0">
              <a:solidFill>
                <a:srgbClr val="4D4D4D"/>
              </a:solidFill>
              <a:latin typeface="Lato" charset="0"/>
              <a:ea typeface="Lato" charset="0"/>
              <a:cs typeface="Lato" charset="0"/>
            </a:endParaRPr>
          </a:p>
          <a:p>
            <a:pPr>
              <a:spcBef>
                <a:spcPts val="600"/>
              </a:spcBef>
            </a:pPr>
            <a:r>
              <a:rPr lang="en-US" sz="1400" dirty="0" smtClean="0">
                <a:solidFill>
                  <a:srgbClr val="4D4D4D"/>
                </a:solidFill>
                <a:latin typeface="Lato" charset="0"/>
                <a:ea typeface="Lato" charset="0"/>
                <a:cs typeface="Lato" charset="0"/>
              </a:rPr>
              <a:t>Our clients say that the strength of NSR’s approach is that we develop an in-depth understanding of each case by reading the complaint, motions for summary judgement and key witness depositions. We then use that understanding to develop questionnaires that will help identify key arguments, strengths of your case and potential weaknesses. </a:t>
            </a:r>
          </a:p>
          <a:p>
            <a:endParaRPr lang="en-US" sz="1400" dirty="0">
              <a:solidFill>
                <a:srgbClr val="4D4D4D"/>
              </a:solidFill>
              <a:latin typeface="Lato" charset="0"/>
              <a:ea typeface="Lato" charset="0"/>
              <a:cs typeface="Lato" charset="0"/>
            </a:endParaRPr>
          </a:p>
        </p:txBody>
      </p:sp>
      <p:sp>
        <p:nvSpPr>
          <p:cNvPr id="4" name="Rectangle 1"/>
          <p:cNvSpPr>
            <a:spLocks/>
          </p:cNvSpPr>
          <p:nvPr/>
        </p:nvSpPr>
        <p:spPr bwMode="auto">
          <a:xfrm>
            <a:off x="-31882" y="0"/>
            <a:ext cx="6889882" cy="1086463"/>
          </a:xfrm>
          <a:prstGeom prst="rect">
            <a:avLst/>
          </a:prstGeom>
          <a:solidFill>
            <a:srgbClr val="3D658C"/>
          </a:solidFill>
          <a:ln>
            <a:noFill/>
          </a:ln>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 name="Rectangle 5"/>
          <p:cNvSpPr>
            <a:spLocks/>
          </p:cNvSpPr>
          <p:nvPr/>
        </p:nvSpPr>
        <p:spPr bwMode="auto">
          <a:xfrm>
            <a:off x="0" y="8572500"/>
            <a:ext cx="6858000" cy="571500"/>
          </a:xfrm>
          <a:prstGeom prst="rect">
            <a:avLst/>
          </a:prstGeom>
          <a:solidFill>
            <a:srgbClr val="E1E1E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sp>
        <p:nvSpPr>
          <p:cNvPr id="8" name="Rectangle 7"/>
          <p:cNvSpPr>
            <a:spLocks/>
          </p:cNvSpPr>
          <p:nvPr/>
        </p:nvSpPr>
        <p:spPr bwMode="auto">
          <a:xfrm>
            <a:off x="-1143000" y="8739915"/>
            <a:ext cx="9312275" cy="2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lnSpc>
                <a:spcPct val="170000"/>
              </a:lnSpc>
              <a:defRPr/>
            </a:pPr>
            <a:r>
              <a:rPr lang="en-US" altLang="en-US" sz="1050" dirty="0" smtClean="0">
                <a:solidFill>
                  <a:srgbClr val="848484"/>
                </a:solidFill>
                <a:ea typeface="MS PGothic" pitchFamily="34" charset="-128"/>
              </a:rPr>
              <a:t>N E W  S O U T H  R E S E A R C H   |   T H E   S C I E N C E   O F   R E A D I N G   M I N D S</a:t>
            </a:r>
          </a:p>
        </p:txBody>
      </p:sp>
      <p:sp>
        <p:nvSpPr>
          <p:cNvPr id="2" name="Slide Number Placeholder 1"/>
          <p:cNvSpPr>
            <a:spLocks noGrp="1"/>
          </p:cNvSpPr>
          <p:nvPr>
            <p:ph type="sldNum" sz="quarter" idx="12"/>
          </p:nvPr>
        </p:nvSpPr>
        <p:spPr>
          <a:xfrm>
            <a:off x="5181600" y="8657167"/>
            <a:ext cx="1600200" cy="486833"/>
          </a:xfrm>
        </p:spPr>
        <p:txBody>
          <a:bodyPr/>
          <a:lstStyle/>
          <a:p>
            <a:fld id="{6B48CA0E-9F31-4DB0-AB53-135756755766}" type="slidenum">
              <a:rPr lang="en-US" smtClean="0"/>
              <a:pPr/>
              <a:t>2</a:t>
            </a:fld>
            <a:endParaRPr lang="en-US" dirty="0"/>
          </a:p>
        </p:txBody>
      </p:sp>
      <p:sp>
        <p:nvSpPr>
          <p:cNvPr id="13" name="TextBox 12"/>
          <p:cNvSpPr txBox="1"/>
          <p:nvPr/>
        </p:nvSpPr>
        <p:spPr>
          <a:xfrm>
            <a:off x="304800" y="381000"/>
            <a:ext cx="4229100" cy="369332"/>
          </a:xfrm>
          <a:prstGeom prst="rect">
            <a:avLst/>
          </a:prstGeom>
          <a:noFill/>
        </p:spPr>
        <p:txBody>
          <a:bodyPr wrap="square" rtlCol="0">
            <a:spAutoFit/>
          </a:bodyPr>
          <a:lstStyle/>
          <a:p>
            <a:r>
              <a:rPr lang="en-US" b="1" dirty="0">
                <a:solidFill>
                  <a:schemeClr val="bg1"/>
                </a:solidFill>
              </a:rPr>
              <a:t>	</a:t>
            </a:r>
            <a:r>
              <a:rPr lang="en-US" b="1" dirty="0" smtClean="0">
                <a:solidFill>
                  <a:schemeClr val="bg1"/>
                </a:solidFill>
              </a:rPr>
              <a:t>NEW SOUTH RESEARCH</a:t>
            </a:r>
            <a:endParaRPr lang="en-US" b="1" dirty="0">
              <a:solidFill>
                <a:schemeClr val="bg1"/>
              </a:solidFill>
            </a:endParaRPr>
          </a:p>
        </p:txBody>
      </p:sp>
      <p:sp>
        <p:nvSpPr>
          <p:cNvPr id="15" name="Rectangle 14"/>
          <p:cNvSpPr/>
          <p:nvPr/>
        </p:nvSpPr>
        <p:spPr>
          <a:xfrm>
            <a:off x="1371600" y="1768475"/>
            <a:ext cx="4114800" cy="265112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71600" y="3673056"/>
            <a:ext cx="4114800" cy="369332"/>
          </a:xfrm>
          <a:prstGeom prst="rect">
            <a:avLst/>
          </a:prstGeom>
          <a:noFill/>
        </p:spPr>
        <p:txBody>
          <a:bodyPr wrap="square" rtlCol="0">
            <a:spAutoFit/>
          </a:bodyPr>
          <a:lstStyle/>
          <a:p>
            <a:pPr algn="ctr"/>
            <a:r>
              <a:rPr lang="en-US" b="1" dirty="0" smtClean="0">
                <a:solidFill>
                  <a:srgbClr val="5F6D3D"/>
                </a:solidFill>
                <a:latin typeface="Lato" charset="0"/>
                <a:ea typeface="Lato" charset="0"/>
                <a:cs typeface="Lato" charset="0"/>
              </a:rPr>
              <a:t>OVERVIEW</a:t>
            </a:r>
            <a:endParaRPr lang="en-US" b="1" dirty="0">
              <a:solidFill>
                <a:srgbClr val="5F6D3D"/>
              </a:solidFill>
              <a:latin typeface="Lato" charset="0"/>
              <a:ea typeface="Lato" charset="0"/>
              <a:cs typeface="Lato"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069" y="2164705"/>
            <a:ext cx="1524000" cy="1524000"/>
          </a:xfrm>
          <a:prstGeom prst="rect">
            <a:avLst/>
          </a:prstGeom>
        </p:spPr>
      </p:pic>
    </p:spTree>
    <p:extLst>
      <p:ext uri="{BB962C8B-B14F-4D97-AF65-F5344CB8AC3E}">
        <p14:creationId xmlns:p14="http://schemas.microsoft.com/office/powerpoint/2010/main" val="34292358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1" y="685800"/>
            <a:ext cx="6931899" cy="4624458"/>
          </a:xfrm>
          <a:prstGeom prst="rect">
            <a:avLst/>
          </a:prstGeom>
        </p:spPr>
      </p:pic>
      <p:sp>
        <p:nvSpPr>
          <p:cNvPr id="7" name="Rectangle 5"/>
          <p:cNvSpPr>
            <a:spLocks/>
          </p:cNvSpPr>
          <p:nvPr/>
        </p:nvSpPr>
        <p:spPr bwMode="auto">
          <a:xfrm>
            <a:off x="0" y="8572500"/>
            <a:ext cx="6858000" cy="571500"/>
          </a:xfrm>
          <a:prstGeom prst="rect">
            <a:avLst/>
          </a:prstGeom>
          <a:solidFill>
            <a:srgbClr val="E1E1E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sp>
        <p:nvSpPr>
          <p:cNvPr id="8" name="Rectangle 7"/>
          <p:cNvSpPr>
            <a:spLocks/>
          </p:cNvSpPr>
          <p:nvPr/>
        </p:nvSpPr>
        <p:spPr bwMode="auto">
          <a:xfrm>
            <a:off x="-1143000" y="8739915"/>
            <a:ext cx="9312275" cy="2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lnSpc>
                <a:spcPct val="170000"/>
              </a:lnSpc>
              <a:defRPr/>
            </a:pPr>
            <a:r>
              <a:rPr lang="en-US" altLang="en-US" sz="1050" dirty="0" smtClean="0">
                <a:solidFill>
                  <a:srgbClr val="848484"/>
                </a:solidFill>
                <a:ea typeface="MS PGothic" pitchFamily="34" charset="-128"/>
              </a:rPr>
              <a:t>N E W  S O U T H  R E S E A R C H   |   T H E   S C I E N C E   O F   R E A D I N G   M I N D S</a:t>
            </a:r>
          </a:p>
        </p:txBody>
      </p:sp>
      <p:sp>
        <p:nvSpPr>
          <p:cNvPr id="2" name="Slide Number Placeholder 1"/>
          <p:cNvSpPr>
            <a:spLocks noGrp="1"/>
          </p:cNvSpPr>
          <p:nvPr>
            <p:ph type="sldNum" sz="quarter" idx="12"/>
          </p:nvPr>
        </p:nvSpPr>
        <p:spPr>
          <a:xfrm>
            <a:off x="5181600" y="8657167"/>
            <a:ext cx="1600200" cy="486833"/>
          </a:xfrm>
        </p:spPr>
        <p:txBody>
          <a:bodyPr/>
          <a:lstStyle/>
          <a:p>
            <a:fld id="{6B48CA0E-9F31-4DB0-AB53-135756755766}" type="slidenum">
              <a:rPr lang="en-US" smtClean="0"/>
              <a:pPr/>
              <a:t>3</a:t>
            </a:fld>
            <a:endParaRPr lang="en-US" dirty="0"/>
          </a:p>
        </p:txBody>
      </p:sp>
      <p:sp>
        <p:nvSpPr>
          <p:cNvPr id="14" name="Rectangle 13"/>
          <p:cNvSpPr>
            <a:spLocks/>
          </p:cNvSpPr>
          <p:nvPr/>
        </p:nvSpPr>
        <p:spPr bwMode="auto">
          <a:xfrm>
            <a:off x="-31882" y="0"/>
            <a:ext cx="6889882" cy="1086463"/>
          </a:xfrm>
          <a:prstGeom prst="rect">
            <a:avLst/>
          </a:prstGeom>
          <a:solidFill>
            <a:srgbClr val="3D658C"/>
          </a:solidFill>
          <a:ln>
            <a:noFill/>
          </a:ln>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 name="TextBox 15"/>
          <p:cNvSpPr txBox="1"/>
          <p:nvPr/>
        </p:nvSpPr>
        <p:spPr>
          <a:xfrm>
            <a:off x="304800" y="381000"/>
            <a:ext cx="4229100" cy="369332"/>
          </a:xfrm>
          <a:prstGeom prst="rect">
            <a:avLst/>
          </a:prstGeom>
          <a:noFill/>
        </p:spPr>
        <p:txBody>
          <a:bodyPr wrap="square" rtlCol="0">
            <a:spAutoFit/>
          </a:bodyPr>
          <a:lstStyle/>
          <a:p>
            <a:r>
              <a:rPr lang="en-US" b="1" dirty="0">
                <a:solidFill>
                  <a:schemeClr val="bg1"/>
                </a:solidFill>
              </a:rPr>
              <a:t>	</a:t>
            </a:r>
            <a:r>
              <a:rPr lang="en-US" b="1" dirty="0" smtClean="0">
                <a:solidFill>
                  <a:schemeClr val="bg1"/>
                </a:solidFill>
              </a:rPr>
              <a:t>NEW SOUTH RESEARCH</a:t>
            </a:r>
            <a:endParaRPr lang="en-US" b="1" dirty="0">
              <a:solidFill>
                <a:schemeClr val="bg1"/>
              </a:solidFill>
            </a:endParaRPr>
          </a:p>
        </p:txBody>
      </p:sp>
      <p:sp>
        <p:nvSpPr>
          <p:cNvPr id="10" name="Rectangle 9"/>
          <p:cNvSpPr/>
          <p:nvPr/>
        </p:nvSpPr>
        <p:spPr>
          <a:xfrm>
            <a:off x="0" y="5181600"/>
            <a:ext cx="6858000" cy="1154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4825" y="5450630"/>
            <a:ext cx="5848350" cy="2949525"/>
          </a:xfrm>
          <a:prstGeom prst="rect">
            <a:avLst/>
          </a:prstGeom>
          <a:noFill/>
        </p:spPr>
        <p:txBody>
          <a:bodyPr wrap="square" rtlCol="0">
            <a:spAutoFit/>
          </a:bodyPr>
          <a:lstStyle/>
          <a:p>
            <a:pPr>
              <a:spcBef>
                <a:spcPts val="600"/>
              </a:spcBef>
            </a:pPr>
            <a:r>
              <a:rPr lang="en-US" b="1" dirty="0" smtClean="0">
                <a:solidFill>
                  <a:srgbClr val="44668B"/>
                </a:solidFill>
                <a:latin typeface="Lato" charset="0"/>
                <a:ea typeface="Lato" charset="0"/>
                <a:cs typeface="Lato" charset="0"/>
              </a:rPr>
              <a:t>Our goal is to help you and your client gain a better understanding of how jurors will respond to your case.</a:t>
            </a:r>
          </a:p>
          <a:p>
            <a:pPr>
              <a:spcBef>
                <a:spcPts val="600"/>
              </a:spcBef>
            </a:pPr>
            <a:r>
              <a:rPr lang="en-US" sz="1400" dirty="0" smtClean="0">
                <a:solidFill>
                  <a:srgbClr val="4D4D4D"/>
                </a:solidFill>
                <a:latin typeface="Lato" charset="0"/>
                <a:ea typeface="Lato" charset="0"/>
                <a:cs typeface="Lato" charset="0"/>
              </a:rPr>
              <a:t>While examining how jurors respond in your case is the overall objective, our mock trial process will also aid you in understanding a wide range of factors. Specifically, you can potentially answer the following questions:</a:t>
            </a:r>
          </a:p>
          <a:p>
            <a:pPr marL="285750" indent="-285750">
              <a:spcBef>
                <a:spcPts val="400"/>
              </a:spcBef>
              <a:buFont typeface="Wingdings" charset="2"/>
              <a:buChar char="§"/>
            </a:pPr>
            <a:r>
              <a:rPr lang="en-US" sz="1200" dirty="0" smtClean="0">
                <a:solidFill>
                  <a:srgbClr val="4D4D4D"/>
                </a:solidFill>
                <a:latin typeface="Lato" charset="0"/>
                <a:ea typeface="Lato" charset="0"/>
                <a:cs typeface="Lato" charset="0"/>
              </a:rPr>
              <a:t>How do jurors respond to key defense and plaintiff themes?</a:t>
            </a:r>
          </a:p>
          <a:p>
            <a:pPr marL="285750" indent="-285750">
              <a:spcBef>
                <a:spcPts val="400"/>
              </a:spcBef>
              <a:buFont typeface="Wingdings" charset="2"/>
              <a:buChar char="§"/>
            </a:pPr>
            <a:r>
              <a:rPr lang="en-US" sz="1200" dirty="0" smtClean="0">
                <a:solidFill>
                  <a:srgbClr val="4D4D4D"/>
                </a:solidFill>
                <a:latin typeface="Lato" charset="0"/>
                <a:ea typeface="Lato" charset="0"/>
                <a:cs typeface="Lato" charset="0"/>
              </a:rPr>
              <a:t>What do jurors think of the witnesses? Are the witness:</a:t>
            </a:r>
          </a:p>
          <a:p>
            <a:pPr marL="742950" lvl="1" indent="-285750">
              <a:spcBef>
                <a:spcPts val="400"/>
              </a:spcBef>
              <a:buFont typeface="Wingdings" charset="2"/>
              <a:buChar char="§"/>
            </a:pPr>
            <a:r>
              <a:rPr lang="en-US" sz="1200" dirty="0" smtClean="0">
                <a:solidFill>
                  <a:srgbClr val="4D4D4D"/>
                </a:solidFill>
                <a:latin typeface="Lato" charset="0"/>
                <a:ea typeface="Lato" charset="0"/>
                <a:cs typeface="Lato" charset="0"/>
              </a:rPr>
              <a:t>Believable, trustworthy, caring, friendly, approachable, sympathetic, honest?</a:t>
            </a:r>
          </a:p>
          <a:p>
            <a:pPr marL="285750" indent="-285750">
              <a:spcBef>
                <a:spcPts val="400"/>
              </a:spcBef>
              <a:buFont typeface="Wingdings" charset="2"/>
              <a:buChar char="§"/>
            </a:pPr>
            <a:r>
              <a:rPr lang="en-US" sz="1200" dirty="0" smtClean="0">
                <a:solidFill>
                  <a:srgbClr val="4D4D4D"/>
                </a:solidFill>
                <a:latin typeface="Lato" charset="0"/>
                <a:ea typeface="Lato" charset="0"/>
                <a:cs typeface="Lato" charset="0"/>
              </a:rPr>
              <a:t>How do these witnesses compare to New South’s  witness database?</a:t>
            </a:r>
          </a:p>
          <a:p>
            <a:pPr marL="285750" indent="-285750">
              <a:spcBef>
                <a:spcPts val="400"/>
              </a:spcBef>
              <a:buFont typeface="Wingdings" charset="2"/>
              <a:buChar char="§"/>
            </a:pPr>
            <a:r>
              <a:rPr lang="en-US" sz="1200" dirty="0" smtClean="0">
                <a:solidFill>
                  <a:srgbClr val="4D4D4D"/>
                </a:solidFill>
                <a:latin typeface="Lato" charset="0"/>
                <a:ea typeface="Lato" charset="0"/>
                <a:cs typeface="Lato" charset="0"/>
              </a:rPr>
              <a:t>How do jurors respond to your case in the current environment?</a:t>
            </a:r>
          </a:p>
        </p:txBody>
      </p:sp>
      <p:sp>
        <p:nvSpPr>
          <p:cNvPr id="19" name="Rectangle 18"/>
          <p:cNvSpPr/>
          <p:nvPr/>
        </p:nvSpPr>
        <p:spPr>
          <a:xfrm>
            <a:off x="1371600" y="1768475"/>
            <a:ext cx="4114800" cy="265112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371600" y="2107682"/>
            <a:ext cx="4114800" cy="1934706"/>
            <a:chOff x="1371600" y="2107682"/>
            <a:chExt cx="4114800" cy="1934706"/>
          </a:xfrm>
        </p:grpSpPr>
        <p:sp>
          <p:nvSpPr>
            <p:cNvPr id="20" name="TextBox 19"/>
            <p:cNvSpPr txBox="1"/>
            <p:nvPr/>
          </p:nvSpPr>
          <p:spPr>
            <a:xfrm>
              <a:off x="1371600" y="3673056"/>
              <a:ext cx="4114800" cy="369332"/>
            </a:xfrm>
            <a:prstGeom prst="rect">
              <a:avLst/>
            </a:prstGeom>
            <a:noFill/>
          </p:spPr>
          <p:txBody>
            <a:bodyPr wrap="square" rtlCol="0">
              <a:spAutoFit/>
            </a:bodyPr>
            <a:lstStyle/>
            <a:p>
              <a:pPr algn="ctr"/>
              <a:r>
                <a:rPr lang="en-US" b="1" dirty="0" smtClean="0">
                  <a:solidFill>
                    <a:srgbClr val="5F6D3D"/>
                  </a:solidFill>
                  <a:latin typeface="Lato" charset="0"/>
                  <a:ea typeface="Lato" charset="0"/>
                  <a:cs typeface="Lato" charset="0"/>
                </a:rPr>
                <a:t>LEARNINGS</a:t>
              </a:r>
              <a:endParaRPr lang="en-US" b="1" dirty="0">
                <a:solidFill>
                  <a:srgbClr val="5F6D3D"/>
                </a:solidFill>
                <a:latin typeface="Lato" charset="0"/>
                <a:ea typeface="Lato" charset="0"/>
                <a:cs typeface="Lato"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107682"/>
              <a:ext cx="1524000" cy="1524000"/>
            </a:xfrm>
            <a:prstGeom prst="rect">
              <a:avLst/>
            </a:prstGeom>
          </p:spPr>
        </p:pic>
      </p:grpSp>
    </p:spTree>
    <p:extLst>
      <p:ext uri="{BB962C8B-B14F-4D97-AF65-F5344CB8AC3E}">
        <p14:creationId xmlns:p14="http://schemas.microsoft.com/office/powerpoint/2010/main" val="31219293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0600"/>
            <a:ext cx="6858000" cy="4608817"/>
          </a:xfrm>
          <a:prstGeom prst="rect">
            <a:avLst/>
          </a:prstGeom>
        </p:spPr>
      </p:pic>
      <p:sp>
        <p:nvSpPr>
          <p:cNvPr id="22" name="Rectangle 21"/>
          <p:cNvSpPr/>
          <p:nvPr/>
        </p:nvSpPr>
        <p:spPr>
          <a:xfrm>
            <a:off x="-31882" y="4800600"/>
            <a:ext cx="6889882" cy="4608817"/>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4825" y="1329832"/>
            <a:ext cx="5905500" cy="3241913"/>
          </a:xfrm>
          <a:prstGeom prst="rect">
            <a:avLst/>
          </a:prstGeom>
        </p:spPr>
        <p:txBody>
          <a:bodyPr wrap="square">
            <a:spAutoFit/>
          </a:bodyPr>
          <a:lstStyle/>
          <a:p>
            <a:pPr marL="171450" indent="-171450">
              <a:spcBef>
                <a:spcPts val="400"/>
              </a:spcBef>
              <a:buFont typeface="Wingdings" charset="2"/>
              <a:buChar char="§"/>
            </a:pPr>
            <a:r>
              <a:rPr lang="en-US" sz="1200" dirty="0">
                <a:solidFill>
                  <a:srgbClr val="4D4D4D"/>
                </a:solidFill>
                <a:latin typeface="Lato" charset="0"/>
                <a:ea typeface="Lato" charset="0"/>
                <a:cs typeface="Lato" charset="0"/>
              </a:rPr>
              <a:t>What exhibits have the most impact in supporting each party?</a:t>
            </a:r>
          </a:p>
          <a:p>
            <a:pPr marL="171450" indent="-171450">
              <a:spcBef>
                <a:spcPts val="400"/>
              </a:spcBef>
              <a:buFont typeface="Wingdings" charset="2"/>
              <a:buChar char="§"/>
            </a:pPr>
            <a:r>
              <a:rPr lang="en-US" sz="1200" dirty="0">
                <a:solidFill>
                  <a:srgbClr val="4D4D4D"/>
                </a:solidFill>
                <a:latin typeface="Lato" charset="0"/>
                <a:ea typeface="Lato" charset="0"/>
                <a:cs typeface="Lato" charset="0"/>
              </a:rPr>
              <a:t>Are there any exhibits in the case that are confusing?</a:t>
            </a:r>
          </a:p>
          <a:p>
            <a:pPr marL="171450" indent="-171450">
              <a:spcBef>
                <a:spcPts val="400"/>
              </a:spcBef>
              <a:buFont typeface="Wingdings" charset="2"/>
              <a:buChar char="§"/>
            </a:pPr>
            <a:r>
              <a:rPr lang="en-US" sz="1200" dirty="0">
                <a:solidFill>
                  <a:srgbClr val="4D4D4D"/>
                </a:solidFill>
                <a:latin typeface="Lato" charset="0"/>
                <a:ea typeface="Lato" charset="0"/>
                <a:cs typeface="Lato" charset="0"/>
              </a:rPr>
              <a:t>What do jurors believe about the plaintiff’s request for damages and what do jurors believe is a fair award (if any is to be awarded)?</a:t>
            </a:r>
          </a:p>
          <a:p>
            <a:pPr marL="171450" indent="-171450">
              <a:spcBef>
                <a:spcPts val="400"/>
              </a:spcBef>
              <a:buFont typeface="Wingdings" charset="2"/>
              <a:buChar char="§"/>
            </a:pPr>
            <a:r>
              <a:rPr lang="en-US" sz="1200" dirty="0">
                <a:solidFill>
                  <a:srgbClr val="4D4D4D"/>
                </a:solidFill>
                <a:latin typeface="Lato" charset="0"/>
                <a:ea typeface="Lato" charset="0"/>
                <a:cs typeface="Lato" charset="0"/>
              </a:rPr>
              <a:t>What demographic and attitudinal factors can be identified that will aid in juror selection?</a:t>
            </a:r>
          </a:p>
          <a:p>
            <a:pPr marL="171450" indent="-171450">
              <a:spcBef>
                <a:spcPts val="400"/>
              </a:spcBef>
              <a:buFont typeface="Wingdings" charset="2"/>
              <a:buChar char="§"/>
            </a:pPr>
            <a:r>
              <a:rPr lang="en-US" sz="1200" dirty="0">
                <a:solidFill>
                  <a:srgbClr val="4D4D4D"/>
                </a:solidFill>
                <a:latin typeface="Lato" charset="0"/>
                <a:ea typeface="Lato" charset="0"/>
                <a:cs typeface="Lato" charset="0"/>
              </a:rPr>
              <a:t>What demographic groups of jurors show a proclivity to award the greatest amounts in damages?</a:t>
            </a:r>
          </a:p>
          <a:p>
            <a:pPr marL="171450" indent="-171450">
              <a:spcBef>
                <a:spcPts val="400"/>
              </a:spcBef>
              <a:buFont typeface="Wingdings" charset="2"/>
              <a:buChar char="§"/>
            </a:pPr>
            <a:r>
              <a:rPr lang="en-US" sz="1200" dirty="0">
                <a:solidFill>
                  <a:srgbClr val="4D4D4D"/>
                </a:solidFill>
                <a:latin typeface="Lato" charset="0"/>
                <a:ea typeface="Lato" charset="0"/>
                <a:cs typeface="Lato" charset="0"/>
              </a:rPr>
              <a:t>What internal juror biases affect their perceptions?</a:t>
            </a:r>
          </a:p>
          <a:p>
            <a:pPr marL="171450" indent="-171450">
              <a:spcBef>
                <a:spcPts val="400"/>
              </a:spcBef>
              <a:buFont typeface="Wingdings" charset="2"/>
              <a:buChar char="§"/>
            </a:pPr>
            <a:r>
              <a:rPr lang="en-US" sz="1200" dirty="0">
                <a:solidFill>
                  <a:srgbClr val="4D4D4D"/>
                </a:solidFill>
                <a:latin typeface="Lato" charset="0"/>
                <a:ea typeface="Lato" charset="0"/>
                <a:cs typeface="Lato" charset="0"/>
              </a:rPr>
              <a:t>How do jurors react to facts that might or might not be admissible at trial?</a:t>
            </a:r>
          </a:p>
          <a:p>
            <a:pPr marL="171450" indent="-171450">
              <a:spcBef>
                <a:spcPts val="400"/>
              </a:spcBef>
              <a:buFont typeface="Wingdings" charset="2"/>
              <a:buChar char="§"/>
            </a:pPr>
            <a:r>
              <a:rPr lang="en-US" sz="1200" dirty="0">
                <a:solidFill>
                  <a:srgbClr val="4D4D4D"/>
                </a:solidFill>
                <a:latin typeface="Lato" charset="0"/>
                <a:ea typeface="Lato" charset="0"/>
                <a:cs typeface="Lato" charset="0"/>
              </a:rPr>
              <a:t>What internal juror biases affect their perceptions?</a:t>
            </a:r>
          </a:p>
          <a:p>
            <a:pPr marL="171450" indent="-171450">
              <a:spcBef>
                <a:spcPts val="400"/>
              </a:spcBef>
              <a:buFont typeface="Wingdings" charset="2"/>
              <a:buChar char="§"/>
            </a:pPr>
            <a:r>
              <a:rPr lang="en-US" sz="1200" dirty="0">
                <a:solidFill>
                  <a:srgbClr val="4D4D4D"/>
                </a:solidFill>
                <a:latin typeface="Lato" charset="0"/>
                <a:ea typeface="Lato" charset="0"/>
                <a:cs typeface="Lato" charset="0"/>
              </a:rPr>
              <a:t>How do jurors react to facts that might or might not be admissible at trial?</a:t>
            </a:r>
          </a:p>
          <a:p>
            <a:pPr marL="628650" lvl="1" indent="-171450">
              <a:spcBef>
                <a:spcPts val="600"/>
              </a:spcBef>
              <a:buFont typeface="Wingdings" charset="2"/>
              <a:buChar char="§"/>
            </a:pPr>
            <a:r>
              <a:rPr lang="en-US" sz="1200" dirty="0">
                <a:solidFill>
                  <a:srgbClr val="4D4D4D"/>
                </a:solidFill>
                <a:latin typeface="Lato" charset="0"/>
                <a:ea typeface="Lato" charset="0"/>
                <a:cs typeface="Lato" charset="0"/>
              </a:rPr>
              <a:t>Do the additional facts sway juror attitudes toward the case?</a:t>
            </a:r>
          </a:p>
          <a:p>
            <a:pPr marL="171450" indent="-171450">
              <a:spcBef>
                <a:spcPts val="600"/>
              </a:spcBef>
              <a:buFont typeface="Wingdings" charset="2"/>
              <a:buChar char="§"/>
            </a:pPr>
            <a:r>
              <a:rPr lang="en-US" sz="1200" dirty="0">
                <a:solidFill>
                  <a:srgbClr val="4D4D4D"/>
                </a:solidFill>
                <a:latin typeface="Lato" charset="0"/>
                <a:ea typeface="Lato" charset="0"/>
                <a:cs typeface="Lato" charset="0"/>
              </a:rPr>
              <a:t>How do jurors react to the attorneys?</a:t>
            </a:r>
          </a:p>
        </p:txBody>
      </p:sp>
      <p:sp>
        <p:nvSpPr>
          <p:cNvPr id="6" name="Rectangle 5"/>
          <p:cNvSpPr>
            <a:spLocks/>
          </p:cNvSpPr>
          <p:nvPr/>
        </p:nvSpPr>
        <p:spPr bwMode="auto">
          <a:xfrm>
            <a:off x="-31882" y="0"/>
            <a:ext cx="6889882" cy="1086463"/>
          </a:xfrm>
          <a:prstGeom prst="rect">
            <a:avLst/>
          </a:prstGeom>
          <a:solidFill>
            <a:srgbClr val="3D658C"/>
          </a:solidFill>
          <a:ln>
            <a:noFill/>
          </a:ln>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 name="TextBox 7"/>
          <p:cNvSpPr txBox="1"/>
          <p:nvPr/>
        </p:nvSpPr>
        <p:spPr>
          <a:xfrm>
            <a:off x="304800" y="381000"/>
            <a:ext cx="4229100" cy="369332"/>
          </a:xfrm>
          <a:prstGeom prst="rect">
            <a:avLst/>
          </a:prstGeom>
          <a:noFill/>
        </p:spPr>
        <p:txBody>
          <a:bodyPr wrap="square" rtlCol="0">
            <a:spAutoFit/>
          </a:bodyPr>
          <a:lstStyle/>
          <a:p>
            <a:r>
              <a:rPr lang="en-US" b="1" dirty="0">
                <a:solidFill>
                  <a:schemeClr val="bg1"/>
                </a:solidFill>
              </a:rPr>
              <a:t>	</a:t>
            </a:r>
            <a:r>
              <a:rPr lang="en-US" b="1" dirty="0" smtClean="0">
                <a:solidFill>
                  <a:schemeClr val="bg1"/>
                </a:solidFill>
              </a:rPr>
              <a:t>NEW SOUTH RESEARCH</a:t>
            </a:r>
            <a:endParaRPr lang="en-US" b="1" dirty="0">
              <a:solidFill>
                <a:schemeClr val="bg1"/>
              </a:solidFill>
            </a:endParaRPr>
          </a:p>
        </p:txBody>
      </p:sp>
      <p:sp>
        <p:nvSpPr>
          <p:cNvPr id="18" name="Rectangle 5"/>
          <p:cNvSpPr>
            <a:spLocks/>
          </p:cNvSpPr>
          <p:nvPr/>
        </p:nvSpPr>
        <p:spPr bwMode="auto">
          <a:xfrm>
            <a:off x="0" y="8572500"/>
            <a:ext cx="6858000" cy="571500"/>
          </a:xfrm>
          <a:prstGeom prst="rect">
            <a:avLst/>
          </a:prstGeom>
          <a:solidFill>
            <a:srgbClr val="E1E1E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sp>
        <p:nvSpPr>
          <p:cNvPr id="19" name="Rectangle 18"/>
          <p:cNvSpPr>
            <a:spLocks/>
          </p:cNvSpPr>
          <p:nvPr/>
        </p:nvSpPr>
        <p:spPr bwMode="auto">
          <a:xfrm>
            <a:off x="-1143000" y="8739915"/>
            <a:ext cx="9312275" cy="2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lnSpc>
                <a:spcPct val="170000"/>
              </a:lnSpc>
              <a:defRPr/>
            </a:pPr>
            <a:r>
              <a:rPr lang="en-US" altLang="en-US" sz="1050" dirty="0" smtClean="0">
                <a:solidFill>
                  <a:srgbClr val="848484"/>
                </a:solidFill>
                <a:ea typeface="MS PGothic" pitchFamily="34" charset="-128"/>
              </a:rPr>
              <a:t>N E W  S O U T H  R E S E A R C H   |   T H E   S C I E N C E   O F   R E A D I N G   M I N D S</a:t>
            </a:r>
          </a:p>
        </p:txBody>
      </p:sp>
      <p:sp>
        <p:nvSpPr>
          <p:cNvPr id="20" name="Slide Number Placeholder 1"/>
          <p:cNvSpPr>
            <a:spLocks noGrp="1"/>
          </p:cNvSpPr>
          <p:nvPr>
            <p:ph type="sldNum" sz="quarter" idx="12"/>
          </p:nvPr>
        </p:nvSpPr>
        <p:spPr>
          <a:xfrm>
            <a:off x="5181600" y="8657167"/>
            <a:ext cx="1600200" cy="486833"/>
          </a:xfrm>
        </p:spPr>
        <p:txBody>
          <a:bodyPr/>
          <a:lstStyle/>
          <a:p>
            <a:r>
              <a:rPr lang="en-US" dirty="0"/>
              <a:t>4</a:t>
            </a:r>
          </a:p>
        </p:txBody>
      </p:sp>
      <p:pic>
        <p:nvPicPr>
          <p:cNvPr id="25" name="Picture 24"/>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905000" y="5264026"/>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5208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38200"/>
            <a:ext cx="6883685" cy="5105399"/>
          </a:xfrm>
          <a:prstGeom prst="rect">
            <a:avLst/>
          </a:prstGeom>
        </p:spPr>
      </p:pic>
      <p:sp>
        <p:nvSpPr>
          <p:cNvPr id="7" name="Rectangle 5"/>
          <p:cNvSpPr>
            <a:spLocks/>
          </p:cNvSpPr>
          <p:nvPr/>
        </p:nvSpPr>
        <p:spPr bwMode="auto">
          <a:xfrm>
            <a:off x="0" y="8572500"/>
            <a:ext cx="6858000" cy="571500"/>
          </a:xfrm>
          <a:prstGeom prst="rect">
            <a:avLst/>
          </a:prstGeom>
          <a:solidFill>
            <a:srgbClr val="E1E1E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sp>
        <p:nvSpPr>
          <p:cNvPr id="8" name="Rectangle 7"/>
          <p:cNvSpPr>
            <a:spLocks/>
          </p:cNvSpPr>
          <p:nvPr/>
        </p:nvSpPr>
        <p:spPr bwMode="auto">
          <a:xfrm>
            <a:off x="-1143000" y="8739915"/>
            <a:ext cx="9312275" cy="2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lnSpc>
                <a:spcPct val="170000"/>
              </a:lnSpc>
              <a:defRPr/>
            </a:pPr>
            <a:r>
              <a:rPr lang="en-US" altLang="en-US" sz="1050" dirty="0" smtClean="0">
                <a:solidFill>
                  <a:srgbClr val="848484"/>
                </a:solidFill>
                <a:ea typeface="MS PGothic" pitchFamily="34" charset="-128"/>
              </a:rPr>
              <a:t>N E W  S O U T H  R E S E A R C H   |   T H E   S C I E N C E   O F   R E A D I N G   M I N D S</a:t>
            </a:r>
          </a:p>
        </p:txBody>
      </p:sp>
      <p:sp>
        <p:nvSpPr>
          <p:cNvPr id="2" name="Slide Number Placeholder 1"/>
          <p:cNvSpPr>
            <a:spLocks noGrp="1"/>
          </p:cNvSpPr>
          <p:nvPr>
            <p:ph type="sldNum" sz="quarter" idx="12"/>
          </p:nvPr>
        </p:nvSpPr>
        <p:spPr>
          <a:xfrm>
            <a:off x="5181600" y="8657167"/>
            <a:ext cx="1600200" cy="486833"/>
          </a:xfrm>
        </p:spPr>
        <p:txBody>
          <a:bodyPr/>
          <a:lstStyle/>
          <a:p>
            <a:fld id="{6B48CA0E-9F31-4DB0-AB53-135756755766}" type="slidenum">
              <a:rPr lang="en-US" smtClean="0"/>
              <a:pPr/>
              <a:t>5</a:t>
            </a:fld>
            <a:endParaRPr lang="en-US" dirty="0"/>
          </a:p>
        </p:txBody>
      </p:sp>
      <p:sp>
        <p:nvSpPr>
          <p:cNvPr id="11" name="Rectangle 10"/>
          <p:cNvSpPr>
            <a:spLocks/>
          </p:cNvSpPr>
          <p:nvPr/>
        </p:nvSpPr>
        <p:spPr bwMode="auto">
          <a:xfrm>
            <a:off x="-31882" y="0"/>
            <a:ext cx="6889882" cy="1086463"/>
          </a:xfrm>
          <a:prstGeom prst="rect">
            <a:avLst/>
          </a:prstGeom>
          <a:solidFill>
            <a:srgbClr val="3D658C"/>
          </a:solidFill>
          <a:ln>
            <a:noFill/>
          </a:ln>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 name="TextBox 14"/>
          <p:cNvSpPr txBox="1"/>
          <p:nvPr/>
        </p:nvSpPr>
        <p:spPr>
          <a:xfrm>
            <a:off x="304800" y="381000"/>
            <a:ext cx="4229100" cy="369332"/>
          </a:xfrm>
          <a:prstGeom prst="rect">
            <a:avLst/>
          </a:prstGeom>
          <a:noFill/>
        </p:spPr>
        <p:txBody>
          <a:bodyPr wrap="square" rtlCol="0">
            <a:spAutoFit/>
          </a:bodyPr>
          <a:lstStyle/>
          <a:p>
            <a:r>
              <a:rPr lang="en-US" b="1" dirty="0">
                <a:solidFill>
                  <a:schemeClr val="bg1"/>
                </a:solidFill>
              </a:rPr>
              <a:t>	</a:t>
            </a:r>
            <a:r>
              <a:rPr lang="en-US" b="1" dirty="0" smtClean="0">
                <a:solidFill>
                  <a:schemeClr val="bg1"/>
                </a:solidFill>
              </a:rPr>
              <a:t>NEW SOUTH RESEARCH</a:t>
            </a:r>
            <a:endParaRPr lang="en-US" b="1" dirty="0">
              <a:solidFill>
                <a:schemeClr val="bg1"/>
              </a:solidFill>
            </a:endParaRPr>
          </a:p>
        </p:txBody>
      </p:sp>
      <p:sp>
        <p:nvSpPr>
          <p:cNvPr id="22" name="Rectangle 21"/>
          <p:cNvSpPr/>
          <p:nvPr/>
        </p:nvSpPr>
        <p:spPr>
          <a:xfrm>
            <a:off x="1371600" y="1524000"/>
            <a:ext cx="4114800" cy="265112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71600" y="3200400"/>
            <a:ext cx="4114800" cy="369332"/>
          </a:xfrm>
          <a:prstGeom prst="rect">
            <a:avLst/>
          </a:prstGeom>
          <a:noFill/>
        </p:spPr>
        <p:txBody>
          <a:bodyPr wrap="square" rtlCol="0">
            <a:spAutoFit/>
          </a:bodyPr>
          <a:lstStyle/>
          <a:p>
            <a:pPr algn="ctr"/>
            <a:r>
              <a:rPr lang="en-US" b="1" dirty="0" smtClean="0">
                <a:solidFill>
                  <a:srgbClr val="5F6D3D"/>
                </a:solidFill>
                <a:latin typeface="Lato" charset="0"/>
                <a:ea typeface="Lato" charset="0"/>
                <a:cs typeface="Lato" charset="0"/>
              </a:rPr>
              <a:t>RESEARCH DESIGN</a:t>
            </a:r>
            <a:endParaRPr lang="en-US" b="1" dirty="0">
              <a:solidFill>
                <a:srgbClr val="5F6D3D"/>
              </a:solidFill>
              <a:latin typeface="Lato" charset="0"/>
              <a:ea typeface="Lato" charset="0"/>
              <a:cs typeface="Lato" charset="0"/>
            </a:endParaRPr>
          </a:p>
        </p:txBody>
      </p:sp>
      <p:sp>
        <p:nvSpPr>
          <p:cNvPr id="26" name="Rectangle 25"/>
          <p:cNvSpPr/>
          <p:nvPr/>
        </p:nvSpPr>
        <p:spPr>
          <a:xfrm>
            <a:off x="-31882" y="4423387"/>
            <a:ext cx="6921764" cy="1628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0766" y="4590871"/>
            <a:ext cx="5591175" cy="1200329"/>
          </a:xfrm>
          <a:prstGeom prst="rect">
            <a:avLst/>
          </a:prstGeom>
        </p:spPr>
        <p:txBody>
          <a:bodyPr wrap="square">
            <a:spAutoFit/>
          </a:bodyPr>
          <a:lstStyle/>
          <a:p>
            <a:pPr>
              <a:spcBef>
                <a:spcPts val="600"/>
              </a:spcBef>
            </a:pPr>
            <a:r>
              <a:rPr lang="en-US" b="1" dirty="0">
                <a:solidFill>
                  <a:srgbClr val="44668B"/>
                </a:solidFill>
                <a:latin typeface="Lato" charset="0"/>
                <a:ea typeface="Lato" charset="0"/>
                <a:cs typeface="Lato" charset="0"/>
              </a:rPr>
              <a:t>Every case is different and needs a slightly different </a:t>
            </a:r>
            <a:r>
              <a:rPr lang="en-US" b="1" dirty="0" smtClean="0">
                <a:solidFill>
                  <a:srgbClr val="44668B"/>
                </a:solidFill>
                <a:latin typeface="Lato" charset="0"/>
                <a:ea typeface="Lato" charset="0"/>
                <a:cs typeface="Lato" charset="0"/>
              </a:rPr>
              <a:t>design. Therefore</a:t>
            </a:r>
            <a:r>
              <a:rPr lang="en-US" b="1" dirty="0">
                <a:solidFill>
                  <a:srgbClr val="44668B"/>
                </a:solidFill>
                <a:latin typeface="Lato" charset="0"/>
                <a:ea typeface="Lato" charset="0"/>
                <a:cs typeface="Lato" charset="0"/>
              </a:rPr>
              <a:t>, we always work with the attorneys to develop a research design that best suits the </a:t>
            </a:r>
            <a:r>
              <a:rPr lang="en-US" b="1" dirty="0" smtClean="0">
                <a:solidFill>
                  <a:srgbClr val="44668B"/>
                </a:solidFill>
                <a:latin typeface="Lato" charset="0"/>
                <a:ea typeface="Lato" charset="0"/>
                <a:cs typeface="Lato" charset="0"/>
              </a:rPr>
              <a:t>case and </a:t>
            </a:r>
            <a:r>
              <a:rPr lang="en-US" b="1" dirty="0">
                <a:solidFill>
                  <a:srgbClr val="44668B"/>
                </a:solidFill>
                <a:latin typeface="Lato" charset="0"/>
                <a:ea typeface="Lato" charset="0"/>
                <a:cs typeface="Lato" charset="0"/>
              </a:rPr>
              <a:t>their learning goals. </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1137" y="1731778"/>
            <a:ext cx="1524000" cy="1524000"/>
          </a:xfrm>
          <a:prstGeom prst="rect">
            <a:avLst/>
          </a:prstGeom>
        </p:spPr>
      </p:pic>
      <p:sp>
        <p:nvSpPr>
          <p:cNvPr id="12" name="TextBox 11"/>
          <p:cNvSpPr txBox="1"/>
          <p:nvPr/>
        </p:nvSpPr>
        <p:spPr>
          <a:xfrm>
            <a:off x="504825" y="5873135"/>
            <a:ext cx="5848350" cy="2492990"/>
          </a:xfrm>
          <a:prstGeom prst="rect">
            <a:avLst/>
          </a:prstGeom>
          <a:noFill/>
        </p:spPr>
        <p:txBody>
          <a:bodyPr wrap="square" rtlCol="0">
            <a:spAutoFit/>
          </a:bodyPr>
          <a:lstStyle/>
          <a:p>
            <a:pPr>
              <a:spcBef>
                <a:spcPts val="600"/>
              </a:spcBef>
            </a:pPr>
            <a:r>
              <a:rPr lang="en-US" sz="1400" b="1" dirty="0" smtClean="0">
                <a:solidFill>
                  <a:srgbClr val="4D4D4D"/>
                </a:solidFill>
                <a:latin typeface="Lato" charset="0"/>
                <a:ea typeface="Lato" charset="0"/>
                <a:cs typeface="Lato" charset="0"/>
              </a:rPr>
              <a:t>We do not force a template that does not fit. Our typical research for a one day mock trial design includes the following:</a:t>
            </a:r>
          </a:p>
          <a:p>
            <a:pPr marL="285750" indent="-285750">
              <a:spcBef>
                <a:spcPts val="600"/>
              </a:spcBef>
              <a:buFont typeface="Wingdings" charset="2"/>
              <a:buChar char="§"/>
            </a:pPr>
            <a:r>
              <a:rPr lang="en-US" sz="1200" dirty="0" smtClean="0">
                <a:solidFill>
                  <a:srgbClr val="4D4D4D"/>
                </a:solidFill>
                <a:latin typeface="Lato" charset="0"/>
                <a:ea typeface="Lato" charset="0"/>
                <a:cs typeface="Lato" charset="0"/>
              </a:rPr>
              <a:t>Initial questionnaires that provide a complete background of the jurors, particularly their attitudes, demographics, and experiences. This information will be used to aid in understanding who might be a plaintiff and who might be a defense juror. </a:t>
            </a:r>
          </a:p>
          <a:p>
            <a:pPr marL="285750" indent="-285750">
              <a:spcBef>
                <a:spcPts val="600"/>
              </a:spcBef>
              <a:buFont typeface="Wingdings" charset="2"/>
              <a:buChar char="§"/>
            </a:pPr>
            <a:r>
              <a:rPr lang="en-US" sz="1200" dirty="0" smtClean="0">
                <a:solidFill>
                  <a:srgbClr val="4D4D4D"/>
                </a:solidFill>
                <a:latin typeface="Lato" charset="0"/>
                <a:ea typeface="Lato" charset="0"/>
                <a:cs typeface="Lato" charset="0"/>
              </a:rPr>
              <a:t>Opening statements, witness testimony (prerecorded) and closing statements. </a:t>
            </a:r>
          </a:p>
          <a:p>
            <a:pPr marL="285750" indent="-285750">
              <a:spcBef>
                <a:spcPts val="600"/>
              </a:spcBef>
              <a:buFont typeface="Wingdings" charset="2"/>
              <a:buChar char="§"/>
            </a:pPr>
            <a:r>
              <a:rPr lang="en-US" sz="1200" dirty="0">
                <a:solidFill>
                  <a:srgbClr val="4D4D4D"/>
                </a:solidFill>
                <a:latin typeface="Lato" charset="0"/>
                <a:ea typeface="Lato" charset="0"/>
                <a:cs typeface="Lato" charset="0"/>
              </a:rPr>
              <a:t>Throughout the proceeding, NSR will distribute prepared questionnaires that evaluate jurors’ feelings about the case, witnesses, and potential verdicts. </a:t>
            </a:r>
          </a:p>
          <a:p>
            <a:pPr marL="285750" indent="-285750">
              <a:spcBef>
                <a:spcPts val="600"/>
              </a:spcBef>
              <a:buFont typeface="Wingdings" charset="2"/>
              <a:buChar char="§"/>
            </a:pPr>
            <a:r>
              <a:rPr lang="en-US" sz="1200" dirty="0">
                <a:solidFill>
                  <a:srgbClr val="4D4D4D"/>
                </a:solidFill>
                <a:latin typeface="Lato" charset="0"/>
                <a:ea typeface="Lato" charset="0"/>
                <a:cs typeface="Lato" charset="0"/>
              </a:rPr>
              <a:t>Upon completion of presentations, NSR will offer jury instructions and have the jurors complete an individual verdict form. </a:t>
            </a:r>
          </a:p>
        </p:txBody>
      </p:sp>
    </p:spTree>
    <p:extLst>
      <p:ext uri="{BB962C8B-B14F-4D97-AF65-F5344CB8AC3E}">
        <p14:creationId xmlns:p14="http://schemas.microsoft.com/office/powerpoint/2010/main" val="32144515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26984" y="1291389"/>
            <a:ext cx="5772150" cy="7155805"/>
          </a:xfrm>
          <a:prstGeom prst="rect">
            <a:avLst/>
          </a:prstGeom>
          <a:noFill/>
        </p:spPr>
        <p:txBody>
          <a:bodyPr wrap="square" rIns="91440" rtlCol="0">
            <a:spAutoFit/>
          </a:bodyPr>
          <a:lstStyle/>
          <a:p>
            <a:pPr marL="285750" indent="-285750">
              <a:spcBef>
                <a:spcPts val="600"/>
              </a:spcBef>
              <a:buFont typeface="Wingdings" charset="2"/>
              <a:buChar char="§"/>
            </a:pPr>
            <a:r>
              <a:rPr lang="en-US" sz="1200" dirty="0" smtClean="0">
                <a:solidFill>
                  <a:srgbClr val="4D4D4D"/>
                </a:solidFill>
                <a:latin typeface="Lato" charset="0"/>
                <a:ea typeface="Lato" charset="0"/>
                <a:cs typeface="Lato" charset="0"/>
              </a:rPr>
              <a:t>Jurors </a:t>
            </a:r>
            <a:r>
              <a:rPr lang="en-US" sz="1200" dirty="0">
                <a:solidFill>
                  <a:srgbClr val="4D4D4D"/>
                </a:solidFill>
                <a:latin typeface="Lato" charset="0"/>
                <a:ea typeface="Lato" charset="0"/>
                <a:cs typeface="Lato" charset="0"/>
              </a:rPr>
              <a:t>will be split into two or three panels for deliberations and completion of a jury verdict form. </a:t>
            </a:r>
          </a:p>
          <a:p>
            <a:pPr marL="285750" indent="-285750">
              <a:spcBef>
                <a:spcPts val="600"/>
              </a:spcBef>
              <a:buFont typeface="Wingdings" charset="2"/>
              <a:buChar char="§"/>
            </a:pPr>
            <a:r>
              <a:rPr lang="en-US" sz="1200" dirty="0">
                <a:solidFill>
                  <a:srgbClr val="4D4D4D"/>
                </a:solidFill>
                <a:latin typeface="Lato" charset="0"/>
                <a:ea typeface="Lato" charset="0"/>
                <a:cs typeface="Lato" charset="0"/>
              </a:rPr>
              <a:t>Jurors will be lead in a debriefing session by an NSR jury consultant.</a:t>
            </a:r>
          </a:p>
          <a:p>
            <a:pPr marL="285750" indent="-285750">
              <a:spcBef>
                <a:spcPts val="600"/>
              </a:spcBef>
              <a:buFont typeface="Wingdings" charset="2"/>
              <a:buChar char="§"/>
            </a:pPr>
            <a:r>
              <a:rPr lang="en-US" sz="1200" dirty="0">
                <a:solidFill>
                  <a:srgbClr val="4D4D4D"/>
                </a:solidFill>
                <a:latin typeface="Lato" charset="0"/>
                <a:ea typeface="Lato" charset="0"/>
                <a:cs typeface="Lato" charset="0"/>
              </a:rPr>
              <a:t>Jurors will complete a post deliberation questionnaire to assess key themes. </a:t>
            </a:r>
            <a:endParaRPr lang="en-US" sz="1200" dirty="0" smtClean="0">
              <a:solidFill>
                <a:srgbClr val="4D4D4D"/>
              </a:solidFill>
              <a:latin typeface="Lato" charset="0"/>
              <a:ea typeface="Lato" charset="0"/>
              <a:cs typeface="Lato" charset="0"/>
            </a:endParaRPr>
          </a:p>
          <a:p>
            <a:pPr marL="285750" indent="-285750">
              <a:spcBef>
                <a:spcPts val="600"/>
              </a:spcBef>
              <a:buFont typeface="Wingdings" charset="2"/>
              <a:buChar char="§"/>
            </a:pPr>
            <a:endParaRPr lang="en-US" sz="1200" b="1" dirty="0">
              <a:solidFill>
                <a:srgbClr val="4D4D4D"/>
              </a:solidFill>
              <a:latin typeface="Lato" charset="0"/>
              <a:ea typeface="Lato" charset="0"/>
              <a:cs typeface="Lato" charset="0"/>
            </a:endParaRPr>
          </a:p>
          <a:p>
            <a:pPr>
              <a:spcBef>
                <a:spcPts val="600"/>
              </a:spcBef>
            </a:pPr>
            <a:r>
              <a:rPr lang="en-US" b="1" dirty="0" smtClean="0">
                <a:solidFill>
                  <a:srgbClr val="44668B"/>
                </a:solidFill>
                <a:latin typeface="Lato" charset="0"/>
                <a:ea typeface="Lato" charset="0"/>
                <a:cs typeface="Lato" charset="0"/>
              </a:rPr>
              <a:t>These extensive juror questionnaires and the debriefing session allow us to build a summary report that is in-depth, actionable and user friendly. </a:t>
            </a:r>
          </a:p>
          <a:p>
            <a:pPr>
              <a:spcBef>
                <a:spcPts val="600"/>
              </a:spcBef>
            </a:pPr>
            <a:r>
              <a:rPr lang="en-US" sz="1400" dirty="0" smtClean="0">
                <a:solidFill>
                  <a:srgbClr val="4D4D4D"/>
                </a:solidFill>
                <a:latin typeface="Lato" charset="0"/>
                <a:ea typeface="Lato" charset="0"/>
                <a:cs typeface="Lato" charset="0"/>
              </a:rPr>
              <a:t>Our final mock trial report has been lauded by our clients as “the best” they have seen and “insightful”. In the report, we will provide the following:</a:t>
            </a:r>
          </a:p>
          <a:p>
            <a:pPr marL="171450" indent="-171450">
              <a:spcBef>
                <a:spcPts val="600"/>
              </a:spcBef>
              <a:buFont typeface="Wingdings" charset="2"/>
              <a:buChar char="§"/>
            </a:pPr>
            <a:r>
              <a:rPr lang="en-US" sz="1200" dirty="0" smtClean="0">
                <a:solidFill>
                  <a:srgbClr val="4D4D4D"/>
                </a:solidFill>
                <a:latin typeface="Lato" charset="0"/>
                <a:ea typeface="Lato" charset="0"/>
                <a:cs typeface="Lato" charset="0"/>
              </a:rPr>
              <a:t>Plaintiff</a:t>
            </a:r>
          </a:p>
          <a:p>
            <a:pPr marL="171450" indent="-171450">
              <a:spcBef>
                <a:spcPts val="600"/>
              </a:spcBef>
              <a:buFont typeface="Wingdings" charset="2"/>
              <a:buChar char="§"/>
            </a:pPr>
            <a:r>
              <a:rPr lang="en-US" sz="1200" dirty="0" smtClean="0">
                <a:solidFill>
                  <a:srgbClr val="4D4D4D"/>
                </a:solidFill>
                <a:latin typeface="Lato" charset="0"/>
                <a:ea typeface="Lato" charset="0"/>
                <a:cs typeface="Lato" charset="0"/>
              </a:rPr>
              <a:t>Key evidence analysis</a:t>
            </a:r>
          </a:p>
          <a:p>
            <a:pPr marL="171450" indent="-171450">
              <a:spcBef>
                <a:spcPts val="600"/>
              </a:spcBef>
              <a:buFont typeface="Wingdings" charset="2"/>
              <a:buChar char="§"/>
            </a:pPr>
            <a:r>
              <a:rPr lang="en-US" sz="1200" dirty="0" smtClean="0">
                <a:solidFill>
                  <a:srgbClr val="4D4D4D"/>
                </a:solidFill>
                <a:latin typeface="Lato" charset="0"/>
                <a:ea typeface="Lato" charset="0"/>
                <a:cs typeface="Lato" charset="0"/>
              </a:rPr>
              <a:t>Examination of influential facts and exhibits</a:t>
            </a:r>
          </a:p>
          <a:p>
            <a:pPr marL="171450" indent="-171450">
              <a:spcBef>
                <a:spcPts val="600"/>
              </a:spcBef>
              <a:buFont typeface="Wingdings" charset="2"/>
              <a:buChar char="§"/>
            </a:pPr>
            <a:r>
              <a:rPr lang="en-US" sz="1200" dirty="0" smtClean="0">
                <a:solidFill>
                  <a:srgbClr val="4D4D4D"/>
                </a:solidFill>
                <a:latin typeface="Lato" charset="0"/>
                <a:ea typeface="Lato" charset="0"/>
                <a:cs typeface="Lato" charset="0"/>
              </a:rPr>
              <a:t>Witness analysis with comparison to our extensive normative database of witness attributes*</a:t>
            </a:r>
          </a:p>
          <a:p>
            <a:pPr marL="171450" indent="-171450">
              <a:spcBef>
                <a:spcPts val="600"/>
              </a:spcBef>
              <a:buFont typeface="Wingdings" charset="2"/>
              <a:buChar char="§"/>
            </a:pPr>
            <a:r>
              <a:rPr lang="en-US" sz="1200" dirty="0" smtClean="0">
                <a:solidFill>
                  <a:srgbClr val="4D4D4D"/>
                </a:solidFill>
                <a:latin typeface="Lato" charset="0"/>
                <a:ea typeface="Lato" charset="0"/>
                <a:cs typeface="Lato" charset="0"/>
              </a:rPr>
              <a:t>Questionnaire analysis</a:t>
            </a:r>
          </a:p>
          <a:p>
            <a:pPr marL="171450" indent="-171450">
              <a:spcBef>
                <a:spcPts val="600"/>
              </a:spcBef>
              <a:buFont typeface="Wingdings" charset="2"/>
              <a:buChar char="§"/>
            </a:pPr>
            <a:r>
              <a:rPr lang="en-US" sz="1200" dirty="0" smtClean="0">
                <a:solidFill>
                  <a:srgbClr val="4D4D4D"/>
                </a:solidFill>
                <a:latin typeface="Lato" charset="0"/>
                <a:ea typeface="Lato" charset="0"/>
                <a:cs typeface="Lato" charset="0"/>
              </a:rPr>
              <a:t>Verdict analysis by numerous demographical and sociological factors</a:t>
            </a:r>
          </a:p>
          <a:p>
            <a:pPr marL="171450" indent="-171450">
              <a:spcBef>
                <a:spcPts val="600"/>
              </a:spcBef>
              <a:buFont typeface="Wingdings" charset="2"/>
              <a:buChar char="§"/>
            </a:pPr>
            <a:r>
              <a:rPr lang="en-US" sz="1200" dirty="0" smtClean="0">
                <a:solidFill>
                  <a:srgbClr val="4D4D4D"/>
                </a:solidFill>
                <a:latin typeface="Lato" charset="0"/>
                <a:ea typeface="Lato" charset="0"/>
                <a:cs typeface="Lato" charset="0"/>
              </a:rPr>
              <a:t>Juror analysis by numerous demographic and sociological factors</a:t>
            </a:r>
          </a:p>
          <a:p>
            <a:pPr marL="171450" indent="-171450">
              <a:spcBef>
                <a:spcPts val="600"/>
              </a:spcBef>
              <a:buFont typeface="Wingdings" charset="2"/>
              <a:buChar char="§"/>
            </a:pPr>
            <a:r>
              <a:rPr lang="en-US" sz="1200" dirty="0" smtClean="0">
                <a:solidFill>
                  <a:srgbClr val="4D4D4D"/>
                </a:solidFill>
                <a:latin typeface="Lato" charset="0"/>
                <a:ea typeface="Lato" charset="0"/>
                <a:cs typeface="Lato" charset="0"/>
              </a:rPr>
              <a:t>Juror’s biographies, their pictures, verdict and supporting quotations </a:t>
            </a:r>
          </a:p>
          <a:p>
            <a:pPr marL="171450" indent="-171450">
              <a:spcBef>
                <a:spcPts val="600"/>
              </a:spcBef>
              <a:buFont typeface="Wingdings" charset="2"/>
              <a:buChar char="§"/>
            </a:pPr>
            <a:r>
              <a:rPr lang="en-US" sz="1200" dirty="0" smtClean="0">
                <a:solidFill>
                  <a:srgbClr val="4D4D4D"/>
                </a:solidFill>
                <a:latin typeface="Lato" charset="0"/>
                <a:ea typeface="Lato" charset="0"/>
                <a:cs typeface="Lato" charset="0"/>
              </a:rPr>
              <a:t>Attorney evaluations, with comparison to our normative database of key attorney attributes*</a:t>
            </a:r>
          </a:p>
          <a:p>
            <a:pPr marL="171450" indent="-171450">
              <a:spcBef>
                <a:spcPts val="600"/>
              </a:spcBef>
              <a:buFont typeface="Wingdings" charset="2"/>
              <a:buChar char="§"/>
            </a:pPr>
            <a:r>
              <a:rPr lang="en-US" sz="1200" dirty="0" smtClean="0">
                <a:solidFill>
                  <a:srgbClr val="4D4D4D"/>
                </a:solidFill>
                <a:latin typeface="Lato" charset="0"/>
                <a:ea typeface="Lato" charset="0"/>
                <a:cs typeface="Lato" charset="0"/>
              </a:rPr>
              <a:t>Supporting appendices</a:t>
            </a:r>
          </a:p>
          <a:p>
            <a:pPr marL="285750" indent="-285750">
              <a:spcBef>
                <a:spcPts val="600"/>
              </a:spcBef>
              <a:buFont typeface="Wingdings" panose="05000000000000000000" pitchFamily="2" charset="2"/>
              <a:buChar char="§"/>
            </a:pPr>
            <a:endParaRPr lang="en-US" sz="1400" dirty="0">
              <a:solidFill>
                <a:srgbClr val="4D4D4D"/>
              </a:solidFill>
              <a:latin typeface="Lato" charset="0"/>
              <a:ea typeface="Lato" charset="0"/>
              <a:cs typeface="Lato" charset="0"/>
            </a:endParaRPr>
          </a:p>
          <a:p>
            <a:pPr>
              <a:spcBef>
                <a:spcPts val="600"/>
              </a:spcBef>
            </a:pPr>
            <a:r>
              <a:rPr lang="en-US" sz="1200" dirty="0" smtClean="0">
                <a:solidFill>
                  <a:srgbClr val="4D4D4D"/>
                </a:solidFill>
                <a:latin typeface="Lato" charset="0"/>
                <a:ea typeface="Lato" charset="0"/>
                <a:cs typeface="Lato" charset="0"/>
              </a:rPr>
              <a:t>*New South Research has compiled two databases of numerous factors that are essential to a good witness and an effective attorney. This database includes all of the witnesses in all the legal research we have completed. Your witnesses, and the attorneys will be compared to our database on these factors (see attached questionnaire.)</a:t>
            </a:r>
          </a:p>
        </p:txBody>
      </p:sp>
      <p:sp>
        <p:nvSpPr>
          <p:cNvPr id="7" name="Rectangle 5"/>
          <p:cNvSpPr>
            <a:spLocks/>
          </p:cNvSpPr>
          <p:nvPr/>
        </p:nvSpPr>
        <p:spPr bwMode="auto">
          <a:xfrm>
            <a:off x="0" y="8572500"/>
            <a:ext cx="6858000" cy="571500"/>
          </a:xfrm>
          <a:prstGeom prst="rect">
            <a:avLst/>
          </a:prstGeom>
          <a:solidFill>
            <a:srgbClr val="E1E1E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sp>
        <p:nvSpPr>
          <p:cNvPr id="8" name="Rectangle 7"/>
          <p:cNvSpPr>
            <a:spLocks/>
          </p:cNvSpPr>
          <p:nvPr/>
        </p:nvSpPr>
        <p:spPr bwMode="auto">
          <a:xfrm>
            <a:off x="-1143000" y="8739915"/>
            <a:ext cx="9312275" cy="2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lnSpc>
                <a:spcPct val="170000"/>
              </a:lnSpc>
              <a:defRPr/>
            </a:pPr>
            <a:r>
              <a:rPr lang="en-US" altLang="en-US" sz="1050" dirty="0" smtClean="0">
                <a:solidFill>
                  <a:srgbClr val="848484"/>
                </a:solidFill>
                <a:ea typeface="MS PGothic" pitchFamily="34" charset="-128"/>
              </a:rPr>
              <a:t>N E W  S O U T H  R E S E A R C H   |   T H E   S C I E N C E   O F   R E A D I N G   M I N D S</a:t>
            </a:r>
          </a:p>
        </p:txBody>
      </p:sp>
      <p:sp>
        <p:nvSpPr>
          <p:cNvPr id="2" name="Slide Number Placeholder 1"/>
          <p:cNvSpPr>
            <a:spLocks noGrp="1"/>
          </p:cNvSpPr>
          <p:nvPr>
            <p:ph type="sldNum" sz="quarter" idx="12"/>
          </p:nvPr>
        </p:nvSpPr>
        <p:spPr>
          <a:xfrm>
            <a:off x="5181600" y="8657167"/>
            <a:ext cx="1600200" cy="486833"/>
          </a:xfrm>
        </p:spPr>
        <p:txBody>
          <a:bodyPr/>
          <a:lstStyle/>
          <a:p>
            <a:fld id="{6B48CA0E-9F31-4DB0-AB53-135756755766}" type="slidenum">
              <a:rPr lang="en-US" smtClean="0"/>
              <a:pPr/>
              <a:t>6</a:t>
            </a:fld>
            <a:endParaRPr lang="en-US" dirty="0"/>
          </a:p>
        </p:txBody>
      </p:sp>
      <p:sp>
        <p:nvSpPr>
          <p:cNvPr id="16" name="Rectangle 15"/>
          <p:cNvSpPr>
            <a:spLocks/>
          </p:cNvSpPr>
          <p:nvPr/>
        </p:nvSpPr>
        <p:spPr bwMode="auto">
          <a:xfrm>
            <a:off x="-31882" y="0"/>
            <a:ext cx="6889882" cy="1086463"/>
          </a:xfrm>
          <a:prstGeom prst="rect">
            <a:avLst/>
          </a:prstGeom>
          <a:solidFill>
            <a:srgbClr val="3D658C"/>
          </a:solidFill>
          <a:ln>
            <a:noFill/>
          </a:ln>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pic>
        <p:nvPicPr>
          <p:cNvPr id="17"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8" name="TextBox 17"/>
          <p:cNvSpPr txBox="1"/>
          <p:nvPr/>
        </p:nvSpPr>
        <p:spPr>
          <a:xfrm>
            <a:off x="304800" y="381000"/>
            <a:ext cx="4229100" cy="369332"/>
          </a:xfrm>
          <a:prstGeom prst="rect">
            <a:avLst/>
          </a:prstGeom>
          <a:noFill/>
        </p:spPr>
        <p:txBody>
          <a:bodyPr wrap="square" rtlCol="0">
            <a:spAutoFit/>
          </a:bodyPr>
          <a:lstStyle/>
          <a:p>
            <a:r>
              <a:rPr lang="en-US" b="1" dirty="0">
                <a:solidFill>
                  <a:schemeClr val="bg1"/>
                </a:solidFill>
              </a:rPr>
              <a:t>	</a:t>
            </a:r>
            <a:r>
              <a:rPr lang="en-US" b="1" dirty="0" smtClean="0">
                <a:solidFill>
                  <a:schemeClr val="bg1"/>
                </a:solidFill>
              </a:rPr>
              <a:t>NEW SOUTH RESEARCH</a:t>
            </a:r>
            <a:endParaRPr lang="en-US" b="1" dirty="0">
              <a:solidFill>
                <a:schemeClr val="bg1"/>
              </a:solidFill>
            </a:endParaRPr>
          </a:p>
        </p:txBody>
      </p:sp>
    </p:spTree>
    <p:extLst>
      <p:ext uri="{BB962C8B-B14F-4D97-AF65-F5344CB8AC3E}">
        <p14:creationId xmlns:p14="http://schemas.microsoft.com/office/powerpoint/2010/main" val="4681442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26984" y="2834854"/>
            <a:ext cx="6175896" cy="2631490"/>
          </a:xfrm>
          <a:prstGeom prst="rect">
            <a:avLst/>
          </a:prstGeom>
          <a:noFill/>
        </p:spPr>
        <p:txBody>
          <a:bodyPr wrap="square" rtlCol="0">
            <a:spAutoFit/>
          </a:bodyPr>
          <a:lstStyle/>
          <a:p>
            <a:pPr>
              <a:spcBef>
                <a:spcPts val="600"/>
              </a:spcBef>
            </a:pPr>
            <a:r>
              <a:rPr lang="en-US" b="1" dirty="0" smtClean="0">
                <a:solidFill>
                  <a:srgbClr val="44668B"/>
                </a:solidFill>
                <a:latin typeface="Lato" charset="0"/>
                <a:ea typeface="Lato" charset="0"/>
                <a:cs typeface="Lato" charset="0"/>
              </a:rPr>
              <a:t>The following is included in the cost:</a:t>
            </a:r>
          </a:p>
          <a:p>
            <a:pPr marL="285750" indent="-285750">
              <a:spcBef>
                <a:spcPts val="600"/>
              </a:spcBef>
              <a:buFont typeface="Wingdings" panose="05000000000000000000" pitchFamily="2" charset="2"/>
              <a:buChar char="§"/>
            </a:pPr>
            <a:endParaRPr lang="en-US" sz="1600" b="1" dirty="0" smtClean="0">
              <a:solidFill>
                <a:srgbClr val="4D4D4D"/>
              </a:solidFill>
              <a:latin typeface="Lato" charset="0"/>
              <a:ea typeface="Lato" charset="0"/>
              <a:cs typeface="Lato" charset="0"/>
            </a:endParaRPr>
          </a:p>
          <a:p>
            <a:pPr marL="285750" indent="-285750">
              <a:spcBef>
                <a:spcPts val="600"/>
              </a:spcBef>
              <a:buFont typeface="Wingdings" panose="05000000000000000000" pitchFamily="2" charset="2"/>
              <a:buChar char="§"/>
            </a:pPr>
            <a:endParaRPr lang="en-US" sz="1600" b="1" dirty="0">
              <a:solidFill>
                <a:srgbClr val="4D4D4D"/>
              </a:solidFill>
              <a:latin typeface="Lato" charset="0"/>
              <a:ea typeface="Lato" charset="0"/>
              <a:cs typeface="Lato" charset="0"/>
            </a:endParaRPr>
          </a:p>
          <a:p>
            <a:pPr marL="285750" indent="-285750">
              <a:spcBef>
                <a:spcPts val="600"/>
              </a:spcBef>
              <a:buFont typeface="Wingdings" panose="05000000000000000000" pitchFamily="2" charset="2"/>
              <a:buChar char="§"/>
            </a:pPr>
            <a:endParaRPr lang="en-US" sz="1600" b="1" dirty="0" smtClean="0">
              <a:solidFill>
                <a:srgbClr val="4D4D4D"/>
              </a:solidFill>
              <a:latin typeface="Lato" charset="0"/>
              <a:ea typeface="Lato" charset="0"/>
              <a:cs typeface="Lato" charset="0"/>
            </a:endParaRPr>
          </a:p>
          <a:p>
            <a:pPr marL="285750" indent="-285750">
              <a:spcBef>
                <a:spcPts val="600"/>
              </a:spcBef>
              <a:buFont typeface="Wingdings" panose="05000000000000000000" pitchFamily="2" charset="2"/>
              <a:buChar char="§"/>
            </a:pPr>
            <a:endParaRPr lang="en-US" sz="1600" b="1" dirty="0">
              <a:solidFill>
                <a:srgbClr val="4D4D4D"/>
              </a:solidFill>
              <a:latin typeface="Lato" charset="0"/>
              <a:ea typeface="Lato" charset="0"/>
              <a:cs typeface="Lato" charset="0"/>
            </a:endParaRPr>
          </a:p>
          <a:p>
            <a:pPr marL="285750" indent="-285750">
              <a:spcBef>
                <a:spcPts val="600"/>
              </a:spcBef>
              <a:buFont typeface="Wingdings" panose="05000000000000000000" pitchFamily="2" charset="2"/>
              <a:buChar char="§"/>
            </a:pPr>
            <a:endParaRPr lang="en-US" sz="1600" b="1" dirty="0" smtClean="0">
              <a:solidFill>
                <a:srgbClr val="4D4D4D"/>
              </a:solidFill>
              <a:latin typeface="Lato" charset="0"/>
              <a:ea typeface="Lato" charset="0"/>
              <a:cs typeface="Lato" charset="0"/>
            </a:endParaRPr>
          </a:p>
          <a:p>
            <a:pPr marL="285750" indent="-285750">
              <a:spcBef>
                <a:spcPts val="600"/>
              </a:spcBef>
              <a:buFont typeface="Wingdings" panose="05000000000000000000" pitchFamily="2" charset="2"/>
              <a:buChar char="§"/>
            </a:pPr>
            <a:endParaRPr lang="en-US" sz="1600" b="1" dirty="0">
              <a:solidFill>
                <a:srgbClr val="4D4D4D"/>
              </a:solidFill>
              <a:latin typeface="Lato" charset="0"/>
              <a:ea typeface="Lato" charset="0"/>
              <a:cs typeface="Lato" charset="0"/>
            </a:endParaRPr>
          </a:p>
          <a:p>
            <a:pPr>
              <a:spcBef>
                <a:spcPts val="600"/>
              </a:spcBef>
            </a:pPr>
            <a:r>
              <a:rPr lang="en-US" sz="1400" b="1" dirty="0" smtClean="0">
                <a:solidFill>
                  <a:srgbClr val="4D4D4D"/>
                </a:solidFill>
                <a:latin typeface="Lato Black" charset="0"/>
                <a:ea typeface="Lato Black" charset="0"/>
                <a:cs typeface="Lato Black" charset="0"/>
              </a:rPr>
              <a:t>Cost: $12,500 to $15,500 + incentive cost ($200  - $250 per juror)</a:t>
            </a:r>
            <a:endParaRPr lang="en-US" sz="1400" b="1" dirty="0">
              <a:solidFill>
                <a:srgbClr val="4D4D4D"/>
              </a:solidFill>
              <a:latin typeface="Lato Black" charset="0"/>
              <a:ea typeface="Lato Black" charset="0"/>
              <a:cs typeface="Lato Black" charset="0"/>
            </a:endParaRPr>
          </a:p>
        </p:txBody>
      </p:sp>
      <p:sp>
        <p:nvSpPr>
          <p:cNvPr id="3" name="Rectangle 2"/>
          <p:cNvSpPr/>
          <p:nvPr/>
        </p:nvSpPr>
        <p:spPr>
          <a:xfrm>
            <a:off x="526984" y="3132039"/>
            <a:ext cx="5702774" cy="1831271"/>
          </a:xfrm>
          <a:prstGeom prst="rect">
            <a:avLst/>
          </a:prstGeom>
        </p:spPr>
        <p:txBody>
          <a:bodyPr wrap="square" numCol="2">
            <a:spAutoFit/>
          </a:bodyPr>
          <a:lstStyle/>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Case preparation</a:t>
            </a:r>
          </a:p>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Project management</a:t>
            </a:r>
          </a:p>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Juror screener to reach appropriate jury pool</a:t>
            </a:r>
          </a:p>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Recruiting of 2 jury panels</a:t>
            </a:r>
          </a:p>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Creation of in-depth jury questionnaires</a:t>
            </a:r>
          </a:p>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Mock court and deliberating rooms</a:t>
            </a:r>
          </a:p>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Client viewing </a:t>
            </a:r>
            <a:r>
              <a:rPr lang="en-US" sz="1200" dirty="0" smtClean="0">
                <a:solidFill>
                  <a:srgbClr val="4D4D4D"/>
                </a:solidFill>
                <a:latin typeface="Lato" charset="0"/>
                <a:ea typeface="Lato" charset="0"/>
                <a:cs typeface="Lato" charset="0"/>
              </a:rPr>
              <a:t>facilities</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Hosting of the groups</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Catering for client and participants</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Audio and DVD recording of the proceedings</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Moderated discussion led by NSR</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Consultant time</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In-depth analysis report</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Three bound copies of the written analysis report</a:t>
            </a:r>
            <a:endParaRPr lang="en-US" sz="1200" dirty="0">
              <a:solidFill>
                <a:srgbClr val="4D4D4D"/>
              </a:solidFill>
              <a:latin typeface="Lato" charset="0"/>
              <a:ea typeface="Lato" charset="0"/>
              <a:cs typeface="Lato" charset="0"/>
            </a:endParaRPr>
          </a:p>
        </p:txBody>
      </p:sp>
      <p:sp>
        <p:nvSpPr>
          <p:cNvPr id="7" name="Rectangle 5"/>
          <p:cNvSpPr>
            <a:spLocks/>
          </p:cNvSpPr>
          <p:nvPr/>
        </p:nvSpPr>
        <p:spPr bwMode="auto">
          <a:xfrm>
            <a:off x="0" y="8572500"/>
            <a:ext cx="6858000" cy="571500"/>
          </a:xfrm>
          <a:prstGeom prst="rect">
            <a:avLst/>
          </a:prstGeom>
          <a:solidFill>
            <a:srgbClr val="E1E1E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sp>
        <p:nvSpPr>
          <p:cNvPr id="8" name="Rectangle 7"/>
          <p:cNvSpPr>
            <a:spLocks/>
          </p:cNvSpPr>
          <p:nvPr/>
        </p:nvSpPr>
        <p:spPr bwMode="auto">
          <a:xfrm>
            <a:off x="-1143000" y="8739915"/>
            <a:ext cx="9312275" cy="2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lnSpc>
                <a:spcPct val="170000"/>
              </a:lnSpc>
              <a:defRPr/>
            </a:pPr>
            <a:r>
              <a:rPr lang="en-US" altLang="en-US" sz="1050" dirty="0" smtClean="0">
                <a:solidFill>
                  <a:srgbClr val="848484"/>
                </a:solidFill>
                <a:ea typeface="MS PGothic" pitchFamily="34" charset="-128"/>
              </a:rPr>
              <a:t>N E W  S O U T H  R E S E A R C H   |   T H E   S C I E N C E   O F   R E A D I N G   M I N D S</a:t>
            </a:r>
          </a:p>
        </p:txBody>
      </p:sp>
      <p:sp>
        <p:nvSpPr>
          <p:cNvPr id="2" name="Slide Number Placeholder 1"/>
          <p:cNvSpPr>
            <a:spLocks noGrp="1"/>
          </p:cNvSpPr>
          <p:nvPr>
            <p:ph type="sldNum" sz="quarter" idx="12"/>
          </p:nvPr>
        </p:nvSpPr>
        <p:spPr>
          <a:xfrm>
            <a:off x="5181600" y="8657167"/>
            <a:ext cx="1600200" cy="486833"/>
          </a:xfrm>
        </p:spPr>
        <p:txBody>
          <a:bodyPr/>
          <a:lstStyle/>
          <a:p>
            <a:fld id="{6B48CA0E-9F31-4DB0-AB53-135756755766}" type="slidenum">
              <a:rPr lang="en-US" smtClean="0"/>
              <a:pPr/>
              <a:t>7</a:t>
            </a:fld>
            <a:endParaRPr lang="en-US" dirty="0"/>
          </a:p>
        </p:txBody>
      </p:sp>
      <p:pic>
        <p:nvPicPr>
          <p:cNvPr id="14" name="Picture 1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30012" y="5629301"/>
            <a:ext cx="5474173" cy="2738140"/>
          </a:xfrm>
          <a:prstGeom prst="rect">
            <a:avLst/>
          </a:prstGeom>
          <a:solidFill>
            <a:srgbClr val="E1E1E1">
              <a:alpha val="42000"/>
            </a:srgbClr>
          </a:solidFill>
          <a:ln>
            <a:noFill/>
          </a:ln>
          <a:extLst/>
        </p:spPr>
      </p:pic>
      <p:sp>
        <p:nvSpPr>
          <p:cNvPr id="10" name="TextBox 9"/>
          <p:cNvSpPr txBox="1"/>
          <p:nvPr/>
        </p:nvSpPr>
        <p:spPr>
          <a:xfrm>
            <a:off x="793986" y="6162701"/>
            <a:ext cx="5257800" cy="2492990"/>
          </a:xfrm>
          <a:prstGeom prst="rect">
            <a:avLst/>
          </a:prstGeom>
          <a:noFill/>
        </p:spPr>
        <p:txBody>
          <a:bodyPr wrap="square" rtlCol="0">
            <a:spAutoFit/>
          </a:bodyPr>
          <a:lstStyle/>
          <a:p>
            <a:r>
              <a:rPr lang="en-US" sz="1200" dirty="0" smtClean="0">
                <a:latin typeface="Lato" charset="0"/>
                <a:ea typeface="Lato" charset="0"/>
                <a:cs typeface="Lato" charset="0"/>
              </a:rPr>
              <a:t>8:30 AM	9:00 AM	Initial Questionnaire-Introduction</a:t>
            </a:r>
          </a:p>
          <a:p>
            <a:r>
              <a:rPr lang="en-US" sz="1200" dirty="0" smtClean="0">
                <a:latin typeface="Lato" charset="0"/>
                <a:ea typeface="Lato" charset="0"/>
                <a:cs typeface="Lato" charset="0"/>
              </a:rPr>
              <a:t>9:00 AM	10:00 AM	Opening statements and analysis questionnaire</a:t>
            </a:r>
          </a:p>
          <a:p>
            <a:r>
              <a:rPr lang="en-US" sz="1200" dirty="0" smtClean="0">
                <a:latin typeface="Lato" charset="0"/>
                <a:ea typeface="Lato" charset="0"/>
                <a:cs typeface="Lato" charset="0"/>
              </a:rPr>
              <a:t>10:00 AM	10:15 AM	Break</a:t>
            </a:r>
          </a:p>
          <a:p>
            <a:r>
              <a:rPr lang="en-US" sz="1200" dirty="0" smtClean="0">
                <a:latin typeface="Lato" charset="0"/>
                <a:ea typeface="Lato" charset="0"/>
                <a:cs typeface="Lato" charset="0"/>
              </a:rPr>
              <a:t>10:15 AM	12:00 </a:t>
            </a:r>
            <a:r>
              <a:rPr lang="en-US" sz="1200" dirty="0">
                <a:latin typeface="Lato" charset="0"/>
                <a:ea typeface="Lato" charset="0"/>
                <a:cs typeface="Lato" charset="0"/>
              </a:rPr>
              <a:t>P</a:t>
            </a:r>
            <a:r>
              <a:rPr lang="en-US" sz="1200" dirty="0" smtClean="0">
                <a:latin typeface="Lato" charset="0"/>
                <a:ea typeface="Lato" charset="0"/>
                <a:cs typeface="Lato" charset="0"/>
              </a:rPr>
              <a:t>M	Witness or evidence presentation (with analysis 		questionnaires)</a:t>
            </a:r>
          </a:p>
          <a:p>
            <a:r>
              <a:rPr lang="en-US" sz="1200" dirty="0" smtClean="0">
                <a:latin typeface="Lato" charset="0"/>
                <a:ea typeface="Lato" charset="0"/>
                <a:cs typeface="Lato" charset="0"/>
              </a:rPr>
              <a:t>12:00 PM	12:30 PM	Lunch</a:t>
            </a:r>
          </a:p>
          <a:p>
            <a:r>
              <a:rPr lang="en-US" sz="1200" dirty="0" smtClean="0">
                <a:latin typeface="Lato" charset="0"/>
                <a:ea typeface="Lato" charset="0"/>
                <a:cs typeface="Lato" charset="0"/>
              </a:rPr>
              <a:t>12:30 PM	2:00 PM	Witness or evidence presentation (with analysis 		questionnaire)</a:t>
            </a:r>
          </a:p>
          <a:p>
            <a:r>
              <a:rPr lang="en-US" sz="1200" dirty="0" smtClean="0">
                <a:latin typeface="Lato" charset="0"/>
                <a:ea typeface="Lato" charset="0"/>
                <a:cs typeface="Lato" charset="0"/>
              </a:rPr>
              <a:t>2:45 PM	3:30 PM	Juror Instructions-Verdict-Break</a:t>
            </a:r>
          </a:p>
          <a:p>
            <a:r>
              <a:rPr lang="en-US" sz="1200" dirty="0" smtClean="0">
                <a:latin typeface="Lato" charset="0"/>
                <a:ea typeface="Lato" charset="0"/>
                <a:cs typeface="Lato" charset="0"/>
              </a:rPr>
              <a:t>3:30 PM	5:00 PM	Deliberations</a:t>
            </a:r>
          </a:p>
          <a:p>
            <a:r>
              <a:rPr lang="en-US" sz="1200" dirty="0" smtClean="0">
                <a:latin typeface="Lato" charset="0"/>
                <a:ea typeface="Lato" charset="0"/>
                <a:cs typeface="Lato" charset="0"/>
              </a:rPr>
              <a:t>5:00 PM	6:00 PM	Debriefing and final analysis questionnaire</a:t>
            </a:r>
          </a:p>
          <a:p>
            <a:endParaRPr lang="en-US" sz="1200" dirty="0">
              <a:latin typeface="Lato" charset="0"/>
              <a:ea typeface="Lato" charset="0"/>
              <a:cs typeface="Lato" charset="0"/>
            </a:endParaRPr>
          </a:p>
          <a:p>
            <a:endParaRPr lang="en-US" sz="1200" dirty="0">
              <a:latin typeface="Lato" charset="0"/>
              <a:ea typeface="Lato" charset="0"/>
              <a:cs typeface="Lato" charset="0"/>
            </a:endParaRPr>
          </a:p>
        </p:txBody>
      </p:sp>
      <p:sp>
        <p:nvSpPr>
          <p:cNvPr id="16" name="TextBox 15"/>
          <p:cNvSpPr txBox="1"/>
          <p:nvPr/>
        </p:nvSpPr>
        <p:spPr>
          <a:xfrm>
            <a:off x="730013" y="5629301"/>
            <a:ext cx="5474172" cy="461665"/>
          </a:xfrm>
          <a:prstGeom prst="rect">
            <a:avLst/>
          </a:prstGeom>
          <a:solidFill>
            <a:srgbClr val="5F6D3D"/>
          </a:solidFill>
        </p:spPr>
        <p:txBody>
          <a:bodyPr wrap="square" rtlCol="0">
            <a:spAutoFit/>
          </a:bodyPr>
          <a:lstStyle/>
          <a:p>
            <a:r>
              <a:rPr lang="en-US" sz="1200" b="1" dirty="0" smtClean="0">
                <a:solidFill>
                  <a:schemeClr val="bg1"/>
                </a:solidFill>
              </a:rPr>
              <a:t>A one day mock trial can last anywhere from 8 to 10 hours. The time </a:t>
            </a:r>
            <a:r>
              <a:rPr lang="en-US" sz="1200" b="1" u="sng" dirty="0" smtClean="0">
                <a:solidFill>
                  <a:schemeClr val="bg1"/>
                </a:solidFill>
              </a:rPr>
              <a:t>may </a:t>
            </a:r>
            <a:r>
              <a:rPr lang="en-US" sz="1200" b="1" dirty="0" smtClean="0">
                <a:solidFill>
                  <a:schemeClr val="bg1"/>
                </a:solidFill>
              </a:rPr>
              <a:t>be broken down as follows (but will be customized to your case):</a:t>
            </a:r>
            <a:endParaRPr lang="en-US" sz="1200" b="1" u="sng" dirty="0">
              <a:solidFill>
                <a:schemeClr val="bg1"/>
              </a:solidFill>
            </a:endParaRPr>
          </a:p>
        </p:txBody>
      </p:sp>
      <p:sp>
        <p:nvSpPr>
          <p:cNvPr id="15" name="Rectangle 14"/>
          <p:cNvSpPr>
            <a:spLocks/>
          </p:cNvSpPr>
          <p:nvPr/>
        </p:nvSpPr>
        <p:spPr bwMode="auto">
          <a:xfrm>
            <a:off x="-31882" y="0"/>
            <a:ext cx="6889882" cy="1086463"/>
          </a:xfrm>
          <a:prstGeom prst="rect">
            <a:avLst/>
          </a:prstGeom>
          <a:solidFill>
            <a:srgbClr val="3D658C"/>
          </a:solidFill>
          <a:ln>
            <a:noFill/>
          </a:ln>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pic>
        <p:nvPicPr>
          <p:cNvPr id="1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143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8" name="TextBox 17"/>
          <p:cNvSpPr txBox="1"/>
          <p:nvPr/>
        </p:nvSpPr>
        <p:spPr>
          <a:xfrm>
            <a:off x="304800" y="381000"/>
            <a:ext cx="4229100" cy="369332"/>
          </a:xfrm>
          <a:prstGeom prst="rect">
            <a:avLst/>
          </a:prstGeom>
          <a:noFill/>
        </p:spPr>
        <p:txBody>
          <a:bodyPr wrap="square" rtlCol="0">
            <a:spAutoFit/>
          </a:bodyPr>
          <a:lstStyle/>
          <a:p>
            <a:r>
              <a:rPr lang="en-US" b="1" dirty="0">
                <a:solidFill>
                  <a:schemeClr val="bg1"/>
                </a:solidFill>
              </a:rPr>
              <a:t>	</a:t>
            </a:r>
            <a:r>
              <a:rPr lang="en-US" b="1" dirty="0" smtClean="0">
                <a:solidFill>
                  <a:schemeClr val="bg1"/>
                </a:solidFill>
              </a:rPr>
              <a:t>NEW SOUTH RESEARCH</a:t>
            </a:r>
            <a:endParaRPr lang="en-US" b="1" dirty="0">
              <a:solidFill>
                <a:schemeClr val="bg1"/>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059" y="1171543"/>
            <a:ext cx="1016000" cy="1016000"/>
          </a:xfrm>
          <a:prstGeom prst="rect">
            <a:avLst/>
          </a:prstGeom>
        </p:spPr>
      </p:pic>
      <p:sp>
        <p:nvSpPr>
          <p:cNvPr id="19" name="TextBox 18"/>
          <p:cNvSpPr txBox="1"/>
          <p:nvPr/>
        </p:nvSpPr>
        <p:spPr>
          <a:xfrm>
            <a:off x="730013" y="2298107"/>
            <a:ext cx="5791200" cy="369332"/>
          </a:xfrm>
          <a:prstGeom prst="rect">
            <a:avLst/>
          </a:prstGeom>
          <a:noFill/>
        </p:spPr>
        <p:txBody>
          <a:bodyPr wrap="square" rtlCol="0">
            <a:spAutoFit/>
          </a:bodyPr>
          <a:lstStyle/>
          <a:p>
            <a:pPr algn="ctr"/>
            <a:r>
              <a:rPr lang="en-US" b="1" dirty="0" smtClean="0">
                <a:solidFill>
                  <a:srgbClr val="5F6D3D"/>
                </a:solidFill>
                <a:latin typeface="Lato" charset="0"/>
                <a:ea typeface="Lato" charset="0"/>
                <a:cs typeface="Lato" charset="0"/>
              </a:rPr>
              <a:t>OPTION 1: One Day Full Service Mock Trial</a:t>
            </a:r>
            <a:endParaRPr lang="en-US" b="1" dirty="0">
              <a:solidFill>
                <a:srgbClr val="5F6D3D"/>
              </a:solidFill>
              <a:latin typeface="Lato" charset="0"/>
              <a:ea typeface="Lato" charset="0"/>
              <a:cs typeface="Lato" charset="0"/>
            </a:endParaRPr>
          </a:p>
        </p:txBody>
      </p:sp>
    </p:spTree>
    <p:extLst>
      <p:ext uri="{BB962C8B-B14F-4D97-AF65-F5344CB8AC3E}">
        <p14:creationId xmlns:p14="http://schemas.microsoft.com/office/powerpoint/2010/main" val="12141781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1337" y="2313728"/>
            <a:ext cx="5943600" cy="6237605"/>
          </a:xfrm>
          <a:prstGeom prst="rect">
            <a:avLst/>
          </a:prstGeom>
          <a:noFill/>
        </p:spPr>
        <p:txBody>
          <a:bodyPr wrap="square" rtlCol="0">
            <a:spAutoFit/>
          </a:bodyPr>
          <a:lstStyle/>
          <a:p>
            <a:pPr>
              <a:spcBef>
                <a:spcPts val="600"/>
              </a:spcBef>
            </a:pPr>
            <a:r>
              <a:rPr lang="en-US" sz="1400" dirty="0" smtClean="0">
                <a:solidFill>
                  <a:srgbClr val="4D4D4D"/>
                </a:solidFill>
                <a:latin typeface="Lato" charset="0"/>
                <a:ea typeface="Lato" charset="0"/>
                <a:cs typeface="Lato" charset="0"/>
              </a:rPr>
              <a:t>This option is ideal when the ultimate goal and simple test of themes intended for presentation at trial. This group allows for attorneys to understand potential juror reactions to the arguments of the case. Furthermore, it can result in an indication of the verdict a jury may render at trial. The cost of the group depends on the involvement of New South. At the low end price, New South will provide screener design, recruiting, a facility, and simple questionnaires. At the higher price, New South will write a summary report.</a:t>
            </a:r>
          </a:p>
          <a:p>
            <a:pPr>
              <a:spcBef>
                <a:spcPts val="600"/>
              </a:spcBef>
            </a:pPr>
            <a:endParaRPr lang="en-US" sz="1200" dirty="0" smtClean="0">
              <a:solidFill>
                <a:srgbClr val="4D4D4D"/>
              </a:solidFill>
              <a:latin typeface="Lato" charset="0"/>
              <a:ea typeface="Lato" charset="0"/>
              <a:cs typeface="Lato" charset="0"/>
            </a:endParaRPr>
          </a:p>
          <a:p>
            <a:pPr>
              <a:spcBef>
                <a:spcPts val="600"/>
              </a:spcBef>
            </a:pPr>
            <a:r>
              <a:rPr lang="en-US" b="1" dirty="0" smtClean="0">
                <a:solidFill>
                  <a:srgbClr val="44668B"/>
                </a:solidFill>
                <a:latin typeface="Lato" charset="0"/>
                <a:ea typeface="Lato" charset="0"/>
                <a:cs typeface="Lato" charset="0"/>
              </a:rPr>
              <a:t>The basic focus group format takes approximately 4.5 hours, and is broken down as follows:</a:t>
            </a:r>
            <a:endParaRPr lang="en-US" b="1" dirty="0">
              <a:solidFill>
                <a:srgbClr val="44668B"/>
              </a:solidFill>
              <a:latin typeface="Lato" charset="0"/>
              <a:ea typeface="Lato" charset="0"/>
              <a:cs typeface="Lato" charset="0"/>
            </a:endParaRP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1.5-2 hours of presentation</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30 minute break and questionnaires</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1.5-2 hours of discussion</a:t>
            </a:r>
          </a:p>
          <a:p>
            <a:pPr marL="285750" indent="-285750">
              <a:spcBef>
                <a:spcPts val="125"/>
              </a:spcBef>
              <a:buFont typeface="Wingdings" panose="05000000000000000000" pitchFamily="2" charset="2"/>
              <a:buChar char="§"/>
            </a:pPr>
            <a:endParaRPr lang="en-US" sz="1400" dirty="0" smtClean="0">
              <a:solidFill>
                <a:srgbClr val="4D4D4D"/>
              </a:solidFill>
              <a:latin typeface="Lato" charset="0"/>
              <a:ea typeface="Lato" charset="0"/>
              <a:cs typeface="Lato" charset="0"/>
            </a:endParaRPr>
          </a:p>
          <a:p>
            <a:pPr>
              <a:spcBef>
                <a:spcPts val="600"/>
              </a:spcBef>
            </a:pPr>
            <a:r>
              <a:rPr lang="en-US" b="1" dirty="0" smtClean="0">
                <a:solidFill>
                  <a:srgbClr val="44668B"/>
                </a:solidFill>
                <a:latin typeface="Lato" charset="0"/>
                <a:ea typeface="Lato" charset="0"/>
                <a:cs typeface="Lato" charset="0"/>
              </a:rPr>
              <a:t>With Option 2 New South Research will be responsible for the following:</a:t>
            </a:r>
          </a:p>
          <a:p>
            <a:pPr>
              <a:spcBef>
                <a:spcPts val="600"/>
              </a:spcBef>
            </a:pPr>
            <a:endParaRPr lang="en-US" sz="1400" dirty="0">
              <a:solidFill>
                <a:srgbClr val="4D4D4D"/>
              </a:solidFill>
              <a:latin typeface="Lato" charset="0"/>
              <a:ea typeface="Lato" charset="0"/>
              <a:cs typeface="Lato" charset="0"/>
            </a:endParaRPr>
          </a:p>
          <a:p>
            <a:pPr>
              <a:spcBef>
                <a:spcPts val="600"/>
              </a:spcBef>
            </a:pPr>
            <a:endParaRPr lang="en-US" sz="1400" dirty="0" smtClean="0">
              <a:solidFill>
                <a:srgbClr val="4D4D4D"/>
              </a:solidFill>
              <a:latin typeface="Lato" charset="0"/>
              <a:ea typeface="Lato" charset="0"/>
              <a:cs typeface="Lato" charset="0"/>
            </a:endParaRPr>
          </a:p>
          <a:p>
            <a:pPr>
              <a:spcBef>
                <a:spcPts val="600"/>
              </a:spcBef>
            </a:pPr>
            <a:endParaRPr lang="en-US" sz="1400" dirty="0">
              <a:solidFill>
                <a:srgbClr val="4D4D4D"/>
              </a:solidFill>
              <a:latin typeface="Lato" charset="0"/>
              <a:ea typeface="Lato" charset="0"/>
              <a:cs typeface="Lato" charset="0"/>
            </a:endParaRPr>
          </a:p>
          <a:p>
            <a:pPr>
              <a:spcBef>
                <a:spcPts val="600"/>
              </a:spcBef>
            </a:pPr>
            <a:endParaRPr lang="en-US" sz="1400" dirty="0" smtClean="0">
              <a:solidFill>
                <a:srgbClr val="4D4D4D"/>
              </a:solidFill>
              <a:latin typeface="Lato" charset="0"/>
              <a:ea typeface="Lato" charset="0"/>
              <a:cs typeface="Lato" charset="0"/>
            </a:endParaRPr>
          </a:p>
          <a:p>
            <a:pPr>
              <a:spcBef>
                <a:spcPts val="600"/>
              </a:spcBef>
            </a:pPr>
            <a:endParaRPr lang="en-US" sz="1400" dirty="0" smtClean="0">
              <a:solidFill>
                <a:srgbClr val="4D4D4D"/>
              </a:solidFill>
              <a:latin typeface="Lato" charset="0"/>
              <a:ea typeface="Lato" charset="0"/>
              <a:cs typeface="Lato" charset="0"/>
            </a:endParaRPr>
          </a:p>
          <a:p>
            <a:pPr>
              <a:spcBef>
                <a:spcPts val="600"/>
              </a:spcBef>
            </a:pPr>
            <a:endParaRPr lang="en-US" sz="1400" dirty="0" smtClean="0">
              <a:solidFill>
                <a:srgbClr val="4D4D4D"/>
              </a:solidFill>
              <a:latin typeface="Lato" charset="0"/>
              <a:ea typeface="Lato" charset="0"/>
              <a:cs typeface="Lato" charset="0"/>
            </a:endParaRPr>
          </a:p>
          <a:p>
            <a:pPr>
              <a:spcBef>
                <a:spcPts val="600"/>
              </a:spcBef>
            </a:pPr>
            <a:r>
              <a:rPr lang="en-US" sz="1400" b="1" dirty="0" smtClean="0">
                <a:solidFill>
                  <a:srgbClr val="4D4D4D"/>
                </a:solidFill>
                <a:latin typeface="Lato Black" charset="0"/>
                <a:ea typeface="Lato Black" charset="0"/>
                <a:cs typeface="Lato Black" charset="0"/>
              </a:rPr>
              <a:t>Cost: $4,500 to $6,500 + incentive cost ($100 - $150 per juror)</a:t>
            </a:r>
            <a:endParaRPr lang="en-US" sz="1400" b="1" dirty="0">
              <a:solidFill>
                <a:srgbClr val="4D4D4D"/>
              </a:solidFill>
              <a:latin typeface="Lato Black" charset="0"/>
              <a:ea typeface="Lato Black" charset="0"/>
              <a:cs typeface="Lato Black" charset="0"/>
            </a:endParaRPr>
          </a:p>
        </p:txBody>
      </p:sp>
      <p:sp>
        <p:nvSpPr>
          <p:cNvPr id="3" name="Rectangle 2"/>
          <p:cNvSpPr/>
          <p:nvPr/>
        </p:nvSpPr>
        <p:spPr>
          <a:xfrm>
            <a:off x="541337" y="6400800"/>
            <a:ext cx="5943600" cy="1648523"/>
          </a:xfrm>
          <a:prstGeom prst="rect">
            <a:avLst/>
          </a:prstGeom>
        </p:spPr>
        <p:txBody>
          <a:bodyPr wrap="square" numCol="2">
            <a:spAutoFit/>
          </a:bodyPr>
          <a:lstStyle/>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Project management</a:t>
            </a:r>
          </a:p>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Juror screener design to reach appropriate screener pool</a:t>
            </a:r>
          </a:p>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Recruitment of 1 jury panel </a:t>
            </a:r>
            <a:endParaRPr lang="en-US" sz="1200" dirty="0" smtClean="0">
              <a:solidFill>
                <a:srgbClr val="4D4D4D"/>
              </a:solidFill>
              <a:latin typeface="Lato" charset="0"/>
              <a:ea typeface="Lato" charset="0"/>
              <a:cs typeface="Lato" charset="0"/>
            </a:endParaRPr>
          </a:p>
          <a:p>
            <a:pPr>
              <a:spcBef>
                <a:spcPts val="125"/>
              </a:spcBef>
            </a:pPr>
            <a:r>
              <a:rPr lang="en-US" sz="1200" dirty="0" smtClean="0">
                <a:solidFill>
                  <a:srgbClr val="4D4D4D"/>
                </a:solidFill>
                <a:latin typeface="Lato" charset="0"/>
                <a:ea typeface="Lato" charset="0"/>
                <a:cs typeface="Lato" charset="0"/>
              </a:rPr>
              <a:t>       (</a:t>
            </a:r>
            <a:r>
              <a:rPr lang="en-US" sz="1200" dirty="0">
                <a:solidFill>
                  <a:srgbClr val="4D4D4D"/>
                </a:solidFill>
                <a:latin typeface="Lato" charset="0"/>
                <a:ea typeface="Lato" charset="0"/>
                <a:cs typeface="Lato" charset="0"/>
              </a:rPr>
              <a:t>option </a:t>
            </a:r>
            <a:r>
              <a:rPr lang="en-US" sz="1200" dirty="0" smtClean="0">
                <a:solidFill>
                  <a:srgbClr val="4D4D4D"/>
                </a:solidFill>
                <a:latin typeface="Lato" charset="0"/>
                <a:ea typeface="Lato" charset="0"/>
                <a:cs typeface="Lato" charset="0"/>
              </a:rPr>
              <a:t>for </a:t>
            </a:r>
            <a:r>
              <a:rPr lang="en-US" sz="1200" dirty="0">
                <a:solidFill>
                  <a:srgbClr val="4D4D4D"/>
                </a:solidFill>
                <a:latin typeface="Lato" charset="0"/>
                <a:ea typeface="Lato" charset="0"/>
                <a:cs typeface="Lato" charset="0"/>
              </a:rPr>
              <a:t>2 panels)</a:t>
            </a:r>
          </a:p>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Hosting of the groups</a:t>
            </a:r>
          </a:p>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Audio and DVD recording of </a:t>
            </a:r>
            <a:r>
              <a:rPr lang="en-US" sz="1200" dirty="0" smtClean="0">
                <a:solidFill>
                  <a:srgbClr val="4D4D4D"/>
                </a:solidFill>
                <a:latin typeface="Lato" charset="0"/>
                <a:ea typeface="Lato" charset="0"/>
                <a:cs typeface="Lato" charset="0"/>
              </a:rPr>
              <a:t>proceedings</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Client </a:t>
            </a:r>
            <a:r>
              <a:rPr lang="en-US" sz="1200" dirty="0">
                <a:solidFill>
                  <a:srgbClr val="4D4D4D"/>
                </a:solidFill>
                <a:latin typeface="Lato" charset="0"/>
                <a:ea typeface="Lato" charset="0"/>
                <a:cs typeface="Lato" charset="0"/>
              </a:rPr>
              <a:t>and jurors meals (at additional cost</a:t>
            </a:r>
            <a:r>
              <a:rPr lang="en-US" sz="1200" dirty="0" smtClean="0">
                <a:solidFill>
                  <a:srgbClr val="4D4D4D"/>
                </a:solidFill>
                <a:latin typeface="Lato" charset="0"/>
                <a:ea typeface="Lato" charset="0"/>
                <a:cs typeface="Lato" charset="0"/>
              </a:rPr>
              <a:t>)</a:t>
            </a:r>
            <a:endParaRPr lang="en-US" sz="1200" dirty="0">
              <a:solidFill>
                <a:srgbClr val="4D4D4D"/>
              </a:solidFill>
              <a:latin typeface="Lato" charset="0"/>
              <a:ea typeface="Lato" charset="0"/>
              <a:cs typeface="Lato" charset="0"/>
            </a:endParaRPr>
          </a:p>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Research facility (4.5 hr group)</a:t>
            </a:r>
          </a:p>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Simplified questionnaire design</a:t>
            </a:r>
          </a:p>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Moderation discussion led by NSR</a:t>
            </a:r>
          </a:p>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Summary report (optional)</a:t>
            </a:r>
          </a:p>
          <a:p>
            <a:pPr marL="285750" indent="-285750">
              <a:spcBef>
                <a:spcPts val="125"/>
              </a:spcBef>
              <a:buFont typeface="Wingdings" panose="05000000000000000000" pitchFamily="2" charset="2"/>
              <a:buChar char="§"/>
            </a:pPr>
            <a:r>
              <a:rPr lang="en-US" sz="1200" dirty="0">
                <a:solidFill>
                  <a:srgbClr val="4D4D4D"/>
                </a:solidFill>
                <a:latin typeface="Lato" charset="0"/>
                <a:ea typeface="Lato" charset="0"/>
                <a:cs typeface="Lato" charset="0"/>
              </a:rPr>
              <a:t>Extended presentation focus groups are also optional</a:t>
            </a:r>
          </a:p>
        </p:txBody>
      </p:sp>
      <p:sp>
        <p:nvSpPr>
          <p:cNvPr id="7" name="Rectangle 5"/>
          <p:cNvSpPr>
            <a:spLocks/>
          </p:cNvSpPr>
          <p:nvPr/>
        </p:nvSpPr>
        <p:spPr bwMode="auto">
          <a:xfrm>
            <a:off x="0" y="8572500"/>
            <a:ext cx="6858000" cy="571500"/>
          </a:xfrm>
          <a:prstGeom prst="rect">
            <a:avLst/>
          </a:prstGeom>
          <a:solidFill>
            <a:srgbClr val="E1E1E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sp>
        <p:nvSpPr>
          <p:cNvPr id="8" name="Rectangle 7"/>
          <p:cNvSpPr>
            <a:spLocks/>
          </p:cNvSpPr>
          <p:nvPr/>
        </p:nvSpPr>
        <p:spPr bwMode="auto">
          <a:xfrm>
            <a:off x="-1143000" y="8739915"/>
            <a:ext cx="9312275" cy="2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lnSpc>
                <a:spcPct val="170000"/>
              </a:lnSpc>
              <a:defRPr/>
            </a:pPr>
            <a:r>
              <a:rPr lang="en-US" altLang="en-US" sz="1050" dirty="0" smtClean="0">
                <a:solidFill>
                  <a:srgbClr val="848484"/>
                </a:solidFill>
                <a:ea typeface="MS PGothic" pitchFamily="34" charset="-128"/>
              </a:rPr>
              <a:t>N E W  S O U T H  R E S E A R C H   |   T H E   S C I E N C E   O F   R E A D I N G   M I N D S</a:t>
            </a:r>
          </a:p>
        </p:txBody>
      </p:sp>
      <p:sp>
        <p:nvSpPr>
          <p:cNvPr id="2" name="Slide Number Placeholder 1"/>
          <p:cNvSpPr>
            <a:spLocks noGrp="1"/>
          </p:cNvSpPr>
          <p:nvPr>
            <p:ph type="sldNum" sz="quarter" idx="12"/>
          </p:nvPr>
        </p:nvSpPr>
        <p:spPr>
          <a:xfrm>
            <a:off x="5181600" y="8614833"/>
            <a:ext cx="1600200" cy="486833"/>
          </a:xfrm>
        </p:spPr>
        <p:txBody>
          <a:bodyPr/>
          <a:lstStyle/>
          <a:p>
            <a:fld id="{6B48CA0E-9F31-4DB0-AB53-135756755766}" type="slidenum">
              <a:rPr lang="en-US" smtClean="0"/>
              <a:pPr/>
              <a:t>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07" y="1295400"/>
            <a:ext cx="1016000" cy="1016000"/>
          </a:xfrm>
          <a:prstGeom prst="rect">
            <a:avLst/>
          </a:prstGeom>
        </p:spPr>
      </p:pic>
      <p:sp>
        <p:nvSpPr>
          <p:cNvPr id="11" name="Rectangle 10"/>
          <p:cNvSpPr>
            <a:spLocks/>
          </p:cNvSpPr>
          <p:nvPr/>
        </p:nvSpPr>
        <p:spPr bwMode="auto">
          <a:xfrm>
            <a:off x="-31882" y="0"/>
            <a:ext cx="6889882" cy="1086463"/>
          </a:xfrm>
          <a:prstGeom prst="rect">
            <a:avLst/>
          </a:prstGeom>
          <a:solidFill>
            <a:srgbClr val="3D658C"/>
          </a:solidFill>
          <a:ln>
            <a:noFill/>
          </a:ln>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TextBox 12"/>
          <p:cNvSpPr txBox="1"/>
          <p:nvPr/>
        </p:nvSpPr>
        <p:spPr>
          <a:xfrm>
            <a:off x="304800" y="381000"/>
            <a:ext cx="4229100" cy="369332"/>
          </a:xfrm>
          <a:prstGeom prst="rect">
            <a:avLst/>
          </a:prstGeom>
          <a:noFill/>
        </p:spPr>
        <p:txBody>
          <a:bodyPr wrap="square" rtlCol="0">
            <a:spAutoFit/>
          </a:bodyPr>
          <a:lstStyle/>
          <a:p>
            <a:r>
              <a:rPr lang="en-US" b="1" dirty="0">
                <a:solidFill>
                  <a:schemeClr val="bg1"/>
                </a:solidFill>
              </a:rPr>
              <a:t>	</a:t>
            </a:r>
            <a:r>
              <a:rPr lang="en-US" b="1" dirty="0" smtClean="0">
                <a:solidFill>
                  <a:schemeClr val="bg1"/>
                </a:solidFill>
              </a:rPr>
              <a:t>NEW SOUTH RESEARCH</a:t>
            </a:r>
            <a:endParaRPr lang="en-US" b="1" dirty="0">
              <a:solidFill>
                <a:schemeClr val="bg1"/>
              </a:solidFill>
            </a:endParaRPr>
          </a:p>
        </p:txBody>
      </p:sp>
      <p:sp>
        <p:nvSpPr>
          <p:cNvPr id="14" name="Rectangle 13"/>
          <p:cNvSpPr/>
          <p:nvPr/>
        </p:nvSpPr>
        <p:spPr>
          <a:xfrm>
            <a:off x="1832519" y="1611868"/>
            <a:ext cx="2701381" cy="369332"/>
          </a:xfrm>
          <a:prstGeom prst="rect">
            <a:avLst/>
          </a:prstGeom>
        </p:spPr>
        <p:txBody>
          <a:bodyPr wrap="none">
            <a:spAutoFit/>
          </a:bodyPr>
          <a:lstStyle/>
          <a:p>
            <a:pPr>
              <a:spcBef>
                <a:spcPts val="600"/>
              </a:spcBef>
            </a:pPr>
            <a:r>
              <a:rPr lang="en-US" b="1" dirty="0">
                <a:solidFill>
                  <a:srgbClr val="5F6D3D"/>
                </a:solidFill>
                <a:latin typeface="Lato" charset="0"/>
                <a:ea typeface="Lato" charset="0"/>
                <a:cs typeface="Lato" charset="0"/>
              </a:rPr>
              <a:t>OPTION 2: Focus Group</a:t>
            </a:r>
          </a:p>
        </p:txBody>
      </p:sp>
    </p:spTree>
    <p:extLst>
      <p:ext uri="{BB962C8B-B14F-4D97-AF65-F5344CB8AC3E}">
        <p14:creationId xmlns:p14="http://schemas.microsoft.com/office/powerpoint/2010/main" val="26741558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 y="685800"/>
            <a:ext cx="6850105" cy="4554139"/>
          </a:xfrm>
          <a:prstGeom prst="rect">
            <a:avLst/>
          </a:prstGeom>
        </p:spPr>
      </p:pic>
      <p:sp>
        <p:nvSpPr>
          <p:cNvPr id="18" name="Rectangle 17"/>
          <p:cNvSpPr/>
          <p:nvPr/>
        </p:nvSpPr>
        <p:spPr>
          <a:xfrm>
            <a:off x="457200" y="3048000"/>
            <a:ext cx="4343400" cy="123787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529825"/>
            <a:ext cx="6858000" cy="103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9489" y="4725974"/>
            <a:ext cx="5947296" cy="3703578"/>
          </a:xfrm>
          <a:prstGeom prst="rect">
            <a:avLst/>
          </a:prstGeom>
          <a:noFill/>
        </p:spPr>
        <p:txBody>
          <a:bodyPr wrap="square" rtlCol="0">
            <a:spAutoFit/>
          </a:bodyPr>
          <a:lstStyle/>
          <a:p>
            <a:pPr>
              <a:spcBef>
                <a:spcPts val="600"/>
              </a:spcBef>
            </a:pPr>
            <a:r>
              <a:rPr lang="en-US" b="1" dirty="0" smtClean="0">
                <a:solidFill>
                  <a:srgbClr val="44668B"/>
                </a:solidFill>
                <a:latin typeface="Lato" charset="0"/>
                <a:ea typeface="Lato" charset="0"/>
                <a:cs typeface="Lato" charset="0"/>
              </a:rPr>
              <a:t>This option enables attorneys to get a “second look” at their case at a minimal cost.</a:t>
            </a:r>
          </a:p>
          <a:p>
            <a:pPr>
              <a:spcBef>
                <a:spcPts val="600"/>
              </a:spcBef>
            </a:pPr>
            <a:r>
              <a:rPr lang="en-US" sz="1400" dirty="0" smtClean="0">
                <a:solidFill>
                  <a:srgbClr val="4D4D4D"/>
                </a:solidFill>
                <a:latin typeface="Lato" charset="0"/>
                <a:ea typeface="Lato" charset="0"/>
                <a:cs typeface="Lato" charset="0"/>
              </a:rPr>
              <a:t>With this option NSR will manage the process but not participate in questionnaire design, the proceeding or analysis.</a:t>
            </a:r>
          </a:p>
          <a:p>
            <a:pPr>
              <a:spcBef>
                <a:spcPts val="600"/>
              </a:spcBef>
            </a:pPr>
            <a:endParaRPr lang="en-US" sz="1400" dirty="0" smtClean="0">
              <a:solidFill>
                <a:srgbClr val="4D4D4D"/>
              </a:solidFill>
              <a:latin typeface="Lato" charset="0"/>
              <a:ea typeface="Lato" charset="0"/>
              <a:cs typeface="Lato" charset="0"/>
            </a:endParaRPr>
          </a:p>
          <a:p>
            <a:pPr>
              <a:spcBef>
                <a:spcPts val="600"/>
              </a:spcBef>
            </a:pPr>
            <a:r>
              <a:rPr lang="en-US" b="1" dirty="0" smtClean="0">
                <a:solidFill>
                  <a:srgbClr val="44668B"/>
                </a:solidFill>
                <a:latin typeface="Lato" charset="0"/>
                <a:ea typeface="Lato" charset="0"/>
                <a:cs typeface="Lato" charset="0"/>
              </a:rPr>
              <a:t>NSR will provide the following:</a:t>
            </a:r>
            <a:endParaRPr lang="en-US" b="1" dirty="0">
              <a:solidFill>
                <a:srgbClr val="44668B"/>
              </a:solidFill>
              <a:latin typeface="Lato" charset="0"/>
              <a:ea typeface="Lato" charset="0"/>
              <a:cs typeface="Lato" charset="0"/>
            </a:endParaRP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Project management</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Recruitment of 12 jurors (option for 24 jurors)</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Juror screener design to reach appropriate screener pool</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Research facility (4.5 hr group)</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Hostess for proceedings</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Audio and DVD recordings</a:t>
            </a:r>
          </a:p>
          <a:p>
            <a:pPr marL="285750" indent="-285750">
              <a:spcBef>
                <a:spcPts val="125"/>
              </a:spcBef>
              <a:buFont typeface="Wingdings" panose="05000000000000000000" pitchFamily="2" charset="2"/>
              <a:buChar char="§"/>
            </a:pPr>
            <a:r>
              <a:rPr lang="en-US" sz="1200" dirty="0" smtClean="0">
                <a:solidFill>
                  <a:srgbClr val="4D4D4D"/>
                </a:solidFill>
                <a:latin typeface="Lato" charset="0"/>
                <a:ea typeface="Lato" charset="0"/>
                <a:cs typeface="Lato" charset="0"/>
              </a:rPr>
              <a:t>Client and juror meals (additional cost)</a:t>
            </a:r>
          </a:p>
          <a:p>
            <a:pPr marL="285750" indent="-285750">
              <a:spcBef>
                <a:spcPts val="125"/>
              </a:spcBef>
              <a:buFont typeface="Wingdings" panose="05000000000000000000" pitchFamily="2" charset="2"/>
              <a:buChar char="§"/>
            </a:pPr>
            <a:endParaRPr lang="en-US" sz="1400" dirty="0" smtClean="0">
              <a:solidFill>
                <a:srgbClr val="4D4D4D"/>
              </a:solidFill>
              <a:latin typeface="Lato" charset="0"/>
              <a:ea typeface="Lato" charset="0"/>
              <a:cs typeface="Lato" charset="0"/>
            </a:endParaRPr>
          </a:p>
          <a:p>
            <a:pPr>
              <a:spcBef>
                <a:spcPts val="600"/>
              </a:spcBef>
            </a:pPr>
            <a:r>
              <a:rPr lang="en-US" sz="1400" b="1" dirty="0" smtClean="0">
                <a:solidFill>
                  <a:srgbClr val="4D4D4D"/>
                </a:solidFill>
                <a:latin typeface="Lato Black" charset="0"/>
                <a:ea typeface="Lato Black" charset="0"/>
                <a:cs typeface="Lato Black" charset="0"/>
              </a:rPr>
              <a:t>Cost: $2,950 to $3,950 + incentive cost ($125 - $150 per juror)</a:t>
            </a:r>
            <a:endParaRPr lang="en-US" sz="1400" b="1" dirty="0">
              <a:solidFill>
                <a:srgbClr val="4D4D4D"/>
              </a:solidFill>
              <a:latin typeface="Lato Black" charset="0"/>
              <a:ea typeface="Lato Black" charset="0"/>
              <a:cs typeface="Lato Black" charset="0"/>
            </a:endParaRPr>
          </a:p>
        </p:txBody>
      </p:sp>
      <p:sp>
        <p:nvSpPr>
          <p:cNvPr id="7" name="Rectangle 5"/>
          <p:cNvSpPr>
            <a:spLocks/>
          </p:cNvSpPr>
          <p:nvPr/>
        </p:nvSpPr>
        <p:spPr bwMode="auto">
          <a:xfrm>
            <a:off x="0" y="8572500"/>
            <a:ext cx="6858000" cy="571500"/>
          </a:xfrm>
          <a:prstGeom prst="rect">
            <a:avLst/>
          </a:prstGeom>
          <a:solidFill>
            <a:srgbClr val="E1E1E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sp>
        <p:nvSpPr>
          <p:cNvPr id="8" name="Rectangle 7"/>
          <p:cNvSpPr>
            <a:spLocks/>
          </p:cNvSpPr>
          <p:nvPr/>
        </p:nvSpPr>
        <p:spPr bwMode="auto">
          <a:xfrm>
            <a:off x="-1143000" y="8739915"/>
            <a:ext cx="9312275" cy="2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lnSpc>
                <a:spcPct val="170000"/>
              </a:lnSpc>
              <a:defRPr/>
            </a:pPr>
            <a:r>
              <a:rPr lang="en-US" altLang="en-US" sz="1050" dirty="0" smtClean="0">
                <a:solidFill>
                  <a:srgbClr val="848484"/>
                </a:solidFill>
                <a:ea typeface="MS PGothic" pitchFamily="34" charset="-128"/>
              </a:rPr>
              <a:t>N E W  S O U T H  R E S E A R C H   |   T H E   S C I E N C E   O F   R E A D I N G   M I N D S</a:t>
            </a:r>
          </a:p>
        </p:txBody>
      </p:sp>
      <p:sp>
        <p:nvSpPr>
          <p:cNvPr id="2" name="Slide Number Placeholder 1"/>
          <p:cNvSpPr>
            <a:spLocks noGrp="1"/>
          </p:cNvSpPr>
          <p:nvPr>
            <p:ph type="sldNum" sz="quarter" idx="12"/>
          </p:nvPr>
        </p:nvSpPr>
        <p:spPr>
          <a:xfrm>
            <a:off x="5181600" y="8614833"/>
            <a:ext cx="1600200" cy="486833"/>
          </a:xfrm>
        </p:spPr>
        <p:txBody>
          <a:bodyPr/>
          <a:lstStyle/>
          <a:p>
            <a:fld id="{6B48CA0E-9F31-4DB0-AB53-135756755766}" type="slidenum">
              <a:rPr lang="en-US" smtClean="0"/>
              <a:pPr/>
              <a:t>9</a:t>
            </a:fld>
            <a:endParaRPr lang="en-US" dirty="0"/>
          </a:p>
        </p:txBody>
      </p:sp>
      <p:sp>
        <p:nvSpPr>
          <p:cNvPr id="12" name="Rectangle 11"/>
          <p:cNvSpPr>
            <a:spLocks/>
          </p:cNvSpPr>
          <p:nvPr/>
        </p:nvSpPr>
        <p:spPr bwMode="auto">
          <a:xfrm>
            <a:off x="-31882" y="0"/>
            <a:ext cx="6889882" cy="1086463"/>
          </a:xfrm>
          <a:prstGeom prst="rect">
            <a:avLst/>
          </a:prstGeom>
          <a:solidFill>
            <a:srgbClr val="3D658C"/>
          </a:solidFill>
          <a:ln>
            <a:noFill/>
          </a:ln>
          <a:extLst/>
        </p:spPr>
        <p:txBody>
          <a:bodyPr lIns="0" tIns="0" rIns="0" bIns="0"/>
          <a:lstStyle>
            <a:lvl1pPr eaLnBrk="0" hangingPunct="0">
              <a:defRPr sz="29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29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29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29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29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29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endParaRPr lang="en-US" altLang="en-US" smtClean="0"/>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 name="TextBox 13"/>
          <p:cNvSpPr txBox="1"/>
          <p:nvPr/>
        </p:nvSpPr>
        <p:spPr>
          <a:xfrm>
            <a:off x="304800" y="381000"/>
            <a:ext cx="4229100" cy="369332"/>
          </a:xfrm>
          <a:prstGeom prst="rect">
            <a:avLst/>
          </a:prstGeom>
          <a:noFill/>
        </p:spPr>
        <p:txBody>
          <a:bodyPr wrap="square" rtlCol="0">
            <a:spAutoFit/>
          </a:bodyPr>
          <a:lstStyle/>
          <a:p>
            <a:r>
              <a:rPr lang="en-US" b="1" dirty="0">
                <a:solidFill>
                  <a:schemeClr val="bg1"/>
                </a:solidFill>
              </a:rPr>
              <a:t>	</a:t>
            </a:r>
            <a:r>
              <a:rPr lang="en-US" b="1" dirty="0" smtClean="0">
                <a:solidFill>
                  <a:schemeClr val="bg1"/>
                </a:solidFill>
              </a:rPr>
              <a:t>NEW SOUTH RESEARCH</a:t>
            </a:r>
            <a:endParaRPr lang="en-US" b="1" dirty="0">
              <a:solidFill>
                <a:schemeClr val="bg1"/>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89" y="3175000"/>
            <a:ext cx="1016000" cy="1016000"/>
          </a:xfrm>
          <a:prstGeom prst="rect">
            <a:avLst/>
          </a:prstGeom>
        </p:spPr>
      </p:pic>
      <p:sp>
        <p:nvSpPr>
          <p:cNvPr id="17" name="Rectangle 16"/>
          <p:cNvSpPr/>
          <p:nvPr/>
        </p:nvSpPr>
        <p:spPr>
          <a:xfrm>
            <a:off x="1600200" y="3516868"/>
            <a:ext cx="2855269" cy="369332"/>
          </a:xfrm>
          <a:prstGeom prst="rect">
            <a:avLst/>
          </a:prstGeom>
        </p:spPr>
        <p:txBody>
          <a:bodyPr wrap="none">
            <a:spAutoFit/>
          </a:bodyPr>
          <a:lstStyle/>
          <a:p>
            <a:pPr>
              <a:spcBef>
                <a:spcPts val="600"/>
              </a:spcBef>
            </a:pPr>
            <a:r>
              <a:rPr lang="en-US" b="1">
                <a:solidFill>
                  <a:srgbClr val="5F6D3D"/>
                </a:solidFill>
                <a:latin typeface="Lato" charset="0"/>
                <a:ea typeface="Lato" charset="0"/>
                <a:cs typeface="Lato" charset="0"/>
              </a:rPr>
              <a:t>OPTION 3: Do-it-yourself</a:t>
            </a:r>
            <a:endParaRPr lang="en-US" b="1" dirty="0">
              <a:solidFill>
                <a:srgbClr val="5F6D3D"/>
              </a:solidFill>
              <a:latin typeface="Lato" charset="0"/>
              <a:ea typeface="Lato" charset="0"/>
              <a:cs typeface="Lato" charset="0"/>
            </a:endParaRPr>
          </a:p>
        </p:txBody>
      </p:sp>
    </p:spTree>
    <p:extLst>
      <p:ext uri="{BB962C8B-B14F-4D97-AF65-F5344CB8AC3E}">
        <p14:creationId xmlns:p14="http://schemas.microsoft.com/office/powerpoint/2010/main" val="36588702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NSR Official">
      <a:dk1>
        <a:srgbClr val="000000"/>
      </a:dk1>
      <a:lt1>
        <a:srgbClr val="FFFFFF"/>
      </a:lt1>
      <a:dk2>
        <a:srgbClr val="000000"/>
      </a:dk2>
      <a:lt2>
        <a:srgbClr val="808080"/>
      </a:lt2>
      <a:accent1>
        <a:srgbClr val="436787"/>
      </a:accent1>
      <a:accent2>
        <a:srgbClr val="A52F29"/>
      </a:accent2>
      <a:accent3>
        <a:srgbClr val="62713F"/>
      </a:accent3>
      <a:accent4>
        <a:srgbClr val="977C30"/>
      </a:accent4>
      <a:accent5>
        <a:srgbClr val="7E7E7E"/>
      </a:accent5>
      <a:accent6>
        <a:srgbClr val="3D78AE"/>
      </a:accent6>
      <a:hlink>
        <a:srgbClr val="767600"/>
      </a:hlink>
      <a:folHlink>
        <a:srgbClr val="CC6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1723</Words>
  <Application>Microsoft Macintosh PowerPoint</Application>
  <PresentationFormat>On-screen Show (4:3)</PresentationFormat>
  <Paragraphs>161</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3_Office Theme</vt:lpstr>
      <vt:lpstr>NEW SOUTH RESEARCH  MOCK TRIAL AND LEGAL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Glyn</dc:creator>
  <cp:lastModifiedBy>Kelly Senteno</cp:lastModifiedBy>
  <cp:revision>98</cp:revision>
  <dcterms:created xsi:type="dcterms:W3CDTF">2015-08-04T16:02:43Z</dcterms:created>
  <dcterms:modified xsi:type="dcterms:W3CDTF">2017-02-06T20:21:43Z</dcterms:modified>
</cp:coreProperties>
</file>